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72" r:id="rId16"/>
    <p:sldId id="273" r:id="rId17"/>
    <p:sldId id="274" r:id="rId18"/>
    <p:sldId id="275" r:id="rId19"/>
    <p:sldId id="269" r:id="rId20"/>
    <p:sldId id="270"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06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9" d="100"/>
          <a:sy n="69" d="100"/>
        </p:scale>
        <p:origin x="-16" y="-352"/>
      </p:cViewPr>
      <p:guideLst>
        <p:guide orient="horz" pos="2160"/>
        <p:guide pos="3840"/>
      </p:guideLst>
    </p:cSldViewPr>
  </p:slideViewPr>
  <p:notesTextViewPr>
    <p:cViewPr>
      <p:scale>
        <a:sx n="1" d="1"/>
        <a:sy n="1" d="1"/>
      </p:scale>
      <p:origin x="0" y="0"/>
    </p:cViewPr>
  </p:notesTextViewPr>
  <p:notesViewPr>
    <p:cSldViewPr snapToGrid="0">
      <p:cViewPr varScale="1">
        <p:scale>
          <a:sx n="63" d="100"/>
          <a:sy n="63" d="100"/>
        </p:scale>
        <p:origin x="3134" y="58"/>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C010A325-690F-479B-B7DA-B569DF9A9C0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 xmlns:a16="http://schemas.microsoft.com/office/drawing/2014/main" id="{578EE82E-49B5-4C6E-BD44-B8498AE84D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8C16B6D-C770-4821-8A42-5A2142EF0D78}" type="datetimeFigureOut">
              <a:rPr lang="en-US" smtClean="0"/>
              <a:t>7/8/19</a:t>
            </a:fld>
            <a:endParaRPr lang="en-US"/>
          </a:p>
        </p:txBody>
      </p:sp>
      <p:sp>
        <p:nvSpPr>
          <p:cNvPr id="4" name="Footer Placeholder 3">
            <a:extLst>
              <a:ext uri="{FF2B5EF4-FFF2-40B4-BE49-F238E27FC236}">
                <a16:creationId xmlns="" xmlns:a16="http://schemas.microsoft.com/office/drawing/2014/main" id="{5939A57E-3A04-4CBB-B0B3-5EB343F0E42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2213DE61-0DBB-4C91-9DFE-3E6D2EDDAC8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9B22442-1664-4FC0-B844-DA5A1ABD8F1A}" type="slidenum">
              <a:rPr lang="en-US" smtClean="0"/>
              <a:t>‹#›</a:t>
            </a:fld>
            <a:endParaRPr lang="en-US"/>
          </a:p>
        </p:txBody>
      </p:sp>
    </p:spTree>
    <p:extLst>
      <p:ext uri="{BB962C8B-B14F-4D97-AF65-F5344CB8AC3E}">
        <p14:creationId xmlns:p14="http://schemas.microsoft.com/office/powerpoint/2010/main" val="3823726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238F7D-9429-4DBB-B647-3AA7693E6593}" type="datetimeFigureOut">
              <a:rPr lang="en-US" smtClean="0"/>
              <a:t>7/8/19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296459-9507-469B-A43E-474AFF79A788}" type="slidenum">
              <a:rPr lang="en-US" smtClean="0"/>
              <a:t>‹#›</a:t>
            </a:fld>
            <a:endParaRPr lang="en-US"/>
          </a:p>
        </p:txBody>
      </p:sp>
    </p:spTree>
    <p:extLst>
      <p:ext uri="{BB962C8B-B14F-4D97-AF65-F5344CB8AC3E}">
        <p14:creationId xmlns:p14="http://schemas.microsoft.com/office/powerpoint/2010/main" val="1733056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78222" b="5333"/>
          <a:stretch/>
        </p:blipFill>
        <p:spPr>
          <a:xfrm>
            <a:off x="0" y="5194449"/>
            <a:ext cx="12207240" cy="1648946"/>
          </a:xfrm>
          <a:prstGeom prst="rect">
            <a:avLst/>
          </a:prstGeom>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05FF06B-D47B-4501-9695-6DDB9F649876}" type="datetime1">
              <a:rPr lang="en-US" smtClean="0"/>
              <a:t>7/8/19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780E4-64F7-406B-B7FF-5AFC86C962D4}" type="slidenum">
              <a:rPr lang="en-US" smtClean="0"/>
              <a:t>‹#›</a:t>
            </a:fld>
            <a:endParaRPr lang="en-US"/>
          </a:p>
        </p:txBody>
      </p:sp>
    </p:spTree>
    <p:extLst>
      <p:ext uri="{BB962C8B-B14F-4D97-AF65-F5344CB8AC3E}">
        <p14:creationId xmlns:p14="http://schemas.microsoft.com/office/powerpoint/2010/main" val="58161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45A96A-BB08-42B3-8827-47E709BB0A8B}" type="datetime1">
              <a:rPr lang="en-US" smtClean="0"/>
              <a:t>7/8/19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780E4-64F7-406B-B7FF-5AFC86C962D4}" type="slidenum">
              <a:rPr lang="en-US" smtClean="0"/>
              <a:t>‹#›</a:t>
            </a:fld>
            <a:endParaRPr lang="en-US"/>
          </a:p>
        </p:txBody>
      </p:sp>
    </p:spTree>
    <p:extLst>
      <p:ext uri="{BB962C8B-B14F-4D97-AF65-F5344CB8AC3E}">
        <p14:creationId xmlns:p14="http://schemas.microsoft.com/office/powerpoint/2010/main" val="1087459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D166DB-86B5-4572-9E5C-8DB506959B43}" type="datetime1">
              <a:rPr lang="en-US" smtClean="0"/>
              <a:t>7/8/19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780E4-64F7-406B-B7FF-5AFC86C962D4}" type="slidenum">
              <a:rPr lang="en-US" smtClean="0"/>
              <a:t>‹#›</a:t>
            </a:fld>
            <a:endParaRPr lang="en-US"/>
          </a:p>
        </p:txBody>
      </p:sp>
    </p:spTree>
    <p:extLst>
      <p:ext uri="{BB962C8B-B14F-4D97-AF65-F5344CB8AC3E}">
        <p14:creationId xmlns:p14="http://schemas.microsoft.com/office/powerpoint/2010/main" val="3719489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9448800" y="0"/>
            <a:ext cx="2743200" cy="365125"/>
          </a:xfrm>
        </p:spPr>
        <p:txBody>
          <a:bodyPr/>
          <a:lstStyle>
            <a:lvl1pPr algn="r">
              <a:defRPr sz="1000">
                <a:solidFill>
                  <a:schemeClr val="tx2"/>
                </a:solidFill>
                <a:latin typeface="Arial Black" panose="020B0A04020102020204" pitchFamily="34" charset="0"/>
              </a:defRPr>
            </a:lvl1pPr>
          </a:lstStyle>
          <a:p>
            <a:fld id="{F4E780E4-64F7-406B-B7FF-5AFC86C962D4}" type="slidenum">
              <a:rPr lang="en-US" smtClean="0"/>
              <a:pPr/>
              <a:t>‹#›</a:t>
            </a:fld>
            <a:endParaRPr lang="en-US" dirty="0"/>
          </a:p>
        </p:txBody>
      </p:sp>
      <p:cxnSp>
        <p:nvCxnSpPr>
          <p:cNvPr id="7" name="Straight Connector 6"/>
          <p:cNvCxnSpPr/>
          <p:nvPr userDrawn="1"/>
        </p:nvCxnSpPr>
        <p:spPr>
          <a:xfrm>
            <a:off x="381000" y="1690688"/>
            <a:ext cx="11391595"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381000" y="1629728"/>
            <a:ext cx="11391595"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503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46735C-6F5A-427F-94F0-26A507F54A11}" type="datetime1">
              <a:rPr lang="en-US" smtClean="0"/>
              <a:t>7/8/19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780E4-64F7-406B-B7FF-5AFC86C962D4}" type="slidenum">
              <a:rPr lang="en-US" smtClean="0"/>
              <a:t>‹#›</a:t>
            </a:fld>
            <a:endParaRPr lang="en-US"/>
          </a:p>
        </p:txBody>
      </p:sp>
    </p:spTree>
    <p:extLst>
      <p:ext uri="{BB962C8B-B14F-4D97-AF65-F5344CB8AC3E}">
        <p14:creationId xmlns:p14="http://schemas.microsoft.com/office/powerpoint/2010/main" val="3623953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A244CA7-B4F3-4B87-8D17-40D2AC77DD4E}" type="datetime1">
              <a:rPr lang="en-US" smtClean="0"/>
              <a:t>7/8/19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E780E4-64F7-406B-B7FF-5AFC86C962D4}" type="slidenum">
              <a:rPr lang="en-US" smtClean="0"/>
              <a:t>‹#›</a:t>
            </a:fld>
            <a:endParaRPr lang="en-US"/>
          </a:p>
        </p:txBody>
      </p:sp>
    </p:spTree>
    <p:extLst>
      <p:ext uri="{BB962C8B-B14F-4D97-AF65-F5344CB8AC3E}">
        <p14:creationId xmlns:p14="http://schemas.microsoft.com/office/powerpoint/2010/main" val="305330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BE6447C-4382-480A-A539-49290F1B96D3}" type="datetime1">
              <a:rPr lang="en-US" smtClean="0"/>
              <a:t>7/8/19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E780E4-64F7-406B-B7FF-5AFC86C962D4}" type="slidenum">
              <a:rPr lang="en-US" smtClean="0"/>
              <a:t>‹#›</a:t>
            </a:fld>
            <a:endParaRPr lang="en-US"/>
          </a:p>
        </p:txBody>
      </p:sp>
    </p:spTree>
    <p:extLst>
      <p:ext uri="{BB962C8B-B14F-4D97-AF65-F5344CB8AC3E}">
        <p14:creationId xmlns:p14="http://schemas.microsoft.com/office/powerpoint/2010/main" val="1541621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09C63C2-9D88-4E71-BCC3-0E42EF00B00A}" type="datetime1">
              <a:rPr lang="en-US" smtClean="0"/>
              <a:t>7/8/19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E780E4-64F7-406B-B7FF-5AFC86C962D4}" type="slidenum">
              <a:rPr lang="en-US" smtClean="0"/>
              <a:t>‹#›</a:t>
            </a:fld>
            <a:endParaRPr lang="en-US"/>
          </a:p>
        </p:txBody>
      </p:sp>
    </p:spTree>
    <p:extLst>
      <p:ext uri="{BB962C8B-B14F-4D97-AF65-F5344CB8AC3E}">
        <p14:creationId xmlns:p14="http://schemas.microsoft.com/office/powerpoint/2010/main" val="3630671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E0C800-8CB2-4D85-B6A1-9EDDC6DB0E92}" type="datetime1">
              <a:rPr lang="en-US" smtClean="0"/>
              <a:t>7/8/19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E780E4-64F7-406B-B7FF-5AFC86C962D4}" type="slidenum">
              <a:rPr lang="en-US" smtClean="0"/>
              <a:t>‹#›</a:t>
            </a:fld>
            <a:endParaRPr lang="en-US"/>
          </a:p>
        </p:txBody>
      </p:sp>
    </p:spTree>
    <p:extLst>
      <p:ext uri="{BB962C8B-B14F-4D97-AF65-F5344CB8AC3E}">
        <p14:creationId xmlns:p14="http://schemas.microsoft.com/office/powerpoint/2010/main" val="1338279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5DEA9AC-1CBC-451C-A33E-FE002E9B0EEB}" type="datetime1">
              <a:rPr lang="en-US" smtClean="0"/>
              <a:t>7/8/19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E780E4-64F7-406B-B7FF-5AFC86C962D4}" type="slidenum">
              <a:rPr lang="en-US" smtClean="0"/>
              <a:t>‹#›</a:t>
            </a:fld>
            <a:endParaRPr lang="en-US"/>
          </a:p>
        </p:txBody>
      </p:sp>
    </p:spTree>
    <p:extLst>
      <p:ext uri="{BB962C8B-B14F-4D97-AF65-F5344CB8AC3E}">
        <p14:creationId xmlns:p14="http://schemas.microsoft.com/office/powerpoint/2010/main" val="1446534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876C60-523B-44F2-935E-9E36F01A0629}" type="datetime1">
              <a:rPr lang="en-US" smtClean="0"/>
              <a:t>7/8/19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E780E4-64F7-406B-B7FF-5AFC86C962D4}" type="slidenum">
              <a:rPr lang="en-US" smtClean="0"/>
              <a:t>‹#›</a:t>
            </a:fld>
            <a:endParaRPr lang="en-US"/>
          </a:p>
        </p:txBody>
      </p:sp>
    </p:spTree>
    <p:extLst>
      <p:ext uri="{BB962C8B-B14F-4D97-AF65-F5344CB8AC3E}">
        <p14:creationId xmlns:p14="http://schemas.microsoft.com/office/powerpoint/2010/main" val="32512610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06545B-450B-4FED-B06A-54D37771D326}" type="datetime1">
              <a:rPr lang="en-US" smtClean="0"/>
              <a:t>7/8/19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pic>
        <p:nvPicPr>
          <p:cNvPr id="7" name="Picture 6"/>
          <p:cNvPicPr>
            <a:picLocks noChangeAspect="1"/>
          </p:cNvPicPr>
          <p:nvPr userDrawn="1"/>
        </p:nvPicPr>
        <p:blipFill rotWithShape="1">
          <a:blip r:embed="rId13">
            <a:extLst>
              <a:ext uri="{28A0092B-C50C-407E-A947-70E740481C1C}">
                <a14:useLocalDpi xmlns:a14="http://schemas.microsoft.com/office/drawing/2010/main" val="0"/>
              </a:ext>
            </a:extLst>
          </a:blip>
          <a:srcRect l="37921" t="37111" r="37346" b="37918"/>
          <a:stretch/>
        </p:blipFill>
        <p:spPr>
          <a:xfrm>
            <a:off x="11353190" y="5746750"/>
            <a:ext cx="838810" cy="1096010"/>
          </a:xfrm>
          <a:prstGeom prst="rect">
            <a:avLst/>
          </a:prstGeom>
        </p:spPr>
      </p:pic>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E780E4-64F7-406B-B7FF-5AFC86C962D4}" type="slidenum">
              <a:rPr lang="en-US" smtClean="0"/>
              <a:t>‹#›</a:t>
            </a:fld>
            <a:endParaRPr lang="en-US"/>
          </a:p>
        </p:txBody>
      </p:sp>
    </p:spTree>
    <p:extLst>
      <p:ext uri="{BB962C8B-B14F-4D97-AF65-F5344CB8AC3E}">
        <p14:creationId xmlns:p14="http://schemas.microsoft.com/office/powerpoint/2010/main" val="2580570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3600" kern="1200">
          <a:solidFill>
            <a:srgbClr val="002060"/>
          </a:solidFill>
          <a:latin typeface="Arial Black" panose="020B0A04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 Id="rId3"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55256"/>
            <a:ext cx="9144000" cy="1909763"/>
          </a:xfrm>
        </p:spPr>
        <p:txBody>
          <a:bodyPr>
            <a:normAutofit/>
          </a:bodyPr>
          <a:lstStyle/>
          <a:p>
            <a:r>
              <a:rPr lang="en-US" sz="2800" b="1" dirty="0"/>
              <a:t>DISUSED SOURCE WORKING GROUP SURVEY ON LICENSEE PARTICIPATION IN A POTENTIAL SECURE EXCHANGE PROGRAM FOR DISUSED SEALED SOURCES </a:t>
            </a:r>
            <a:endParaRPr lang="en-US" sz="2800" dirty="0"/>
          </a:p>
        </p:txBody>
      </p:sp>
      <p:sp>
        <p:nvSpPr>
          <p:cNvPr id="3" name="Subtitle 2"/>
          <p:cNvSpPr>
            <a:spLocks noGrp="1"/>
          </p:cNvSpPr>
          <p:nvPr>
            <p:ph type="subTitle" idx="1"/>
          </p:nvPr>
        </p:nvSpPr>
        <p:spPr/>
        <p:txBody>
          <a:bodyPr>
            <a:normAutofit/>
          </a:bodyPr>
          <a:lstStyle/>
          <a:p>
            <a:endParaRPr lang="en-US" dirty="0"/>
          </a:p>
          <a:p>
            <a:r>
              <a:rPr lang="en-US" sz="2000" b="1" dirty="0" smtClean="0"/>
              <a:t>Prepared by A. Cecilia Snyder</a:t>
            </a:r>
          </a:p>
          <a:p>
            <a:r>
              <a:rPr lang="en-US" sz="2000" b="1" dirty="0" smtClean="0"/>
              <a:t>LLW Forum Communications Consultant</a:t>
            </a:r>
            <a:endParaRPr lang="en-US" sz="2000" b="1" dirty="0"/>
          </a:p>
          <a:p>
            <a:r>
              <a:rPr lang="en-US" sz="2000" b="1" dirty="0" smtClean="0"/>
              <a:t>June 30, 2019</a:t>
            </a:r>
            <a:endParaRPr lang="en-US" sz="2000" b="1" dirty="0"/>
          </a:p>
        </p:txBody>
      </p:sp>
      <p:cxnSp>
        <p:nvCxnSpPr>
          <p:cNvPr id="4" name="Straight Connector 3"/>
          <p:cNvCxnSpPr/>
          <p:nvPr/>
        </p:nvCxnSpPr>
        <p:spPr>
          <a:xfrm>
            <a:off x="381000" y="3612084"/>
            <a:ext cx="11391595"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381000" y="3551124"/>
            <a:ext cx="11391595"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9449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812F7D-B5C6-4627-85BC-9FFC853CDF2C}"/>
              </a:ext>
            </a:extLst>
          </p:cNvPr>
          <p:cNvSpPr>
            <a:spLocks noGrp="1"/>
          </p:cNvSpPr>
          <p:nvPr>
            <p:ph type="title"/>
          </p:nvPr>
        </p:nvSpPr>
        <p:spPr>
          <a:xfrm>
            <a:off x="838200" y="235821"/>
            <a:ext cx="10515600" cy="1325563"/>
          </a:xfrm>
        </p:spPr>
        <p:txBody>
          <a:bodyPr>
            <a:normAutofit fontScale="90000"/>
          </a:bodyPr>
          <a:lstStyle/>
          <a:p>
            <a:r>
              <a:rPr lang="en-US" dirty="0"/>
              <a:t>Q7: </a:t>
            </a:r>
            <a:r>
              <a:rPr lang="en-US" b="1" dirty="0"/>
              <a:t>Describe what would encourage you to participate in a secure source exchange program. </a:t>
            </a:r>
            <a:r>
              <a:rPr lang="en-US" b="1" dirty="0" smtClean="0"/>
              <a:t>(225 </a:t>
            </a:r>
            <a:r>
              <a:rPr lang="en-US" b="1" dirty="0"/>
              <a:t>responses)</a:t>
            </a:r>
            <a:endParaRPr lang="en-US" dirty="0"/>
          </a:p>
        </p:txBody>
      </p:sp>
      <p:sp>
        <p:nvSpPr>
          <p:cNvPr id="9" name="TextBox 8">
            <a:extLst>
              <a:ext uri="{FF2B5EF4-FFF2-40B4-BE49-F238E27FC236}">
                <a16:creationId xmlns="" xmlns:a16="http://schemas.microsoft.com/office/drawing/2014/main" id="{F429BE50-13E2-49B3-BB38-B35311B4146C}"/>
              </a:ext>
            </a:extLst>
          </p:cNvPr>
          <p:cNvSpPr txBox="1"/>
          <p:nvPr/>
        </p:nvSpPr>
        <p:spPr>
          <a:xfrm>
            <a:off x="78513" y="1828797"/>
            <a:ext cx="5597236" cy="4801314"/>
          </a:xfrm>
          <a:prstGeom prst="rect">
            <a:avLst/>
          </a:prstGeom>
          <a:noFill/>
        </p:spPr>
        <p:txBody>
          <a:bodyPr wrap="square" rtlCol="0">
            <a:spAutoFit/>
          </a:bodyPr>
          <a:lstStyle/>
          <a:p>
            <a:pPr marL="285750" lvl="0" indent="-285750">
              <a:buFont typeface="Arial" panose="020B0604020202020204" pitchFamily="34" charset="0"/>
              <a:buChar char="•"/>
            </a:pPr>
            <a:r>
              <a:rPr lang="en-US" dirty="0"/>
              <a:t>The cost savings of using a source that still has a viable life versus purchasing a new source. </a:t>
            </a:r>
          </a:p>
          <a:p>
            <a:pPr marL="285750" lvl="0" indent="-285750">
              <a:buFont typeface="Arial" panose="020B0604020202020204" pitchFamily="34" charset="0"/>
              <a:buChar char="•"/>
            </a:pPr>
            <a:r>
              <a:rPr lang="en-US" dirty="0"/>
              <a:t>Low or no cost, secure way of finding a home for sources not useful to me but to someone else without the costs. </a:t>
            </a:r>
          </a:p>
          <a:p>
            <a:pPr marL="285750" lvl="0" indent="-285750">
              <a:buFont typeface="Arial" panose="020B0604020202020204" pitchFamily="34" charset="0"/>
              <a:buChar char="•"/>
            </a:pPr>
            <a:r>
              <a:rPr lang="en-US" dirty="0"/>
              <a:t>Regulatory cooperation, low costs </a:t>
            </a:r>
          </a:p>
          <a:p>
            <a:pPr marL="285750" lvl="0" indent="-285750">
              <a:buFont typeface="Arial" panose="020B0604020202020204" pitchFamily="34" charset="0"/>
              <a:buChar char="•"/>
            </a:pPr>
            <a:r>
              <a:rPr lang="en-US" dirty="0"/>
              <a:t>Safely dispose of sources </a:t>
            </a:r>
          </a:p>
          <a:p>
            <a:pPr marL="285750" lvl="0" indent="-285750">
              <a:buFont typeface="Arial" panose="020B0604020202020204" pitchFamily="34" charset="0"/>
              <a:buChar char="•"/>
            </a:pPr>
            <a:r>
              <a:rPr lang="en-US" dirty="0"/>
              <a:t>There would have to be an appropriate chain-of-custody type paper trail to ensure that any exchange does not later become a company liability, especially with any government agency. </a:t>
            </a:r>
          </a:p>
          <a:p>
            <a:pPr marL="285750" lvl="0" indent="-285750">
              <a:buFont typeface="Arial" panose="020B0604020202020204" pitchFamily="34" charset="0"/>
              <a:buChar char="•"/>
            </a:pPr>
            <a:r>
              <a:rPr lang="en-US" dirty="0"/>
              <a:t>Easier and faster </a:t>
            </a:r>
          </a:p>
          <a:p>
            <a:pPr marL="285750" lvl="0" indent="-285750">
              <a:buFont typeface="Arial" panose="020B0604020202020204" pitchFamily="34" charset="0"/>
              <a:buChar char="•"/>
            </a:pPr>
            <a:r>
              <a:rPr lang="en-US" dirty="0"/>
              <a:t>Alternative disposal method </a:t>
            </a:r>
          </a:p>
          <a:p>
            <a:pPr marL="285750" lvl="0" indent="-285750">
              <a:buFont typeface="Arial" panose="020B0604020202020204" pitchFamily="34" charset="0"/>
              <a:buChar char="•"/>
            </a:pPr>
            <a:r>
              <a:rPr lang="en-US" dirty="0"/>
              <a:t>we have a general license and this would allow us to transfer unused ECDs between facilities. </a:t>
            </a:r>
          </a:p>
          <a:p>
            <a:pPr marL="285750" lvl="0" indent="-285750">
              <a:buFont typeface="Arial" panose="020B0604020202020204" pitchFamily="34" charset="0"/>
              <a:buChar char="•"/>
            </a:pPr>
            <a:r>
              <a:rPr lang="en-US" dirty="0"/>
              <a:t>Confidentiality </a:t>
            </a:r>
          </a:p>
          <a:p>
            <a:pPr marL="285750" lvl="0" indent="-285750">
              <a:buFont typeface="Arial" panose="020B0604020202020204" pitchFamily="34" charset="0"/>
              <a:buChar char="•"/>
            </a:pPr>
            <a:r>
              <a:rPr lang="en-US" dirty="0"/>
              <a:t>Ease of obtaining a sealed source. </a:t>
            </a:r>
          </a:p>
        </p:txBody>
      </p:sp>
      <p:sp>
        <p:nvSpPr>
          <p:cNvPr id="10" name="TextBox 9">
            <a:extLst>
              <a:ext uri="{FF2B5EF4-FFF2-40B4-BE49-F238E27FC236}">
                <a16:creationId xmlns="" xmlns:a16="http://schemas.microsoft.com/office/drawing/2014/main" id="{C8066121-F7CD-4FCF-8F72-1DEDCF78767F}"/>
              </a:ext>
            </a:extLst>
          </p:cNvPr>
          <p:cNvSpPr txBox="1"/>
          <p:nvPr/>
        </p:nvSpPr>
        <p:spPr>
          <a:xfrm>
            <a:off x="5885877" y="1833418"/>
            <a:ext cx="5703372" cy="5078313"/>
          </a:xfrm>
          <a:prstGeom prst="rect">
            <a:avLst/>
          </a:prstGeom>
          <a:noFill/>
        </p:spPr>
        <p:txBody>
          <a:bodyPr wrap="square" rtlCol="0">
            <a:spAutoFit/>
          </a:bodyPr>
          <a:lstStyle/>
          <a:p>
            <a:pPr marL="285750" lvl="0" indent="-285750">
              <a:buFont typeface="Arial" panose="020B0604020202020204" pitchFamily="34" charset="0"/>
              <a:buChar char="•"/>
            </a:pPr>
            <a:r>
              <a:rPr lang="en-US" dirty="0"/>
              <a:t>If the program was simple, No cost associated. </a:t>
            </a:r>
          </a:p>
          <a:p>
            <a:pPr marL="285750" lvl="0" indent="-285750">
              <a:buFont typeface="Arial" panose="020B0604020202020204" pitchFamily="34" charset="0"/>
              <a:buChar char="•"/>
            </a:pPr>
            <a:r>
              <a:rPr lang="en-US" dirty="0"/>
              <a:t>source needed for new project. </a:t>
            </a:r>
          </a:p>
          <a:p>
            <a:pPr marL="285750" lvl="0" indent="-285750">
              <a:buFont typeface="Arial" panose="020B0604020202020204" pitchFamily="34" charset="0"/>
              <a:buChar char="•"/>
            </a:pPr>
            <a:r>
              <a:rPr lang="en-US" dirty="0"/>
              <a:t>Reduced cost, warranted equipment, maintenance agreements </a:t>
            </a:r>
          </a:p>
          <a:p>
            <a:pPr marL="285750" lvl="0" indent="-285750">
              <a:buFont typeface="Arial" panose="020B0604020202020204" pitchFamily="34" charset="0"/>
              <a:buChar char="•"/>
            </a:pPr>
            <a:r>
              <a:rPr lang="en-US" dirty="0"/>
              <a:t>If the quality was good and the pricing was advantageous. </a:t>
            </a:r>
          </a:p>
          <a:p>
            <a:pPr marL="285750" lvl="0" indent="-285750">
              <a:buFont typeface="Arial" panose="020B0604020202020204" pitchFamily="34" charset="0"/>
              <a:buChar char="•"/>
            </a:pPr>
            <a:r>
              <a:rPr lang="en-US" dirty="0"/>
              <a:t>High disposal fees. Security. </a:t>
            </a:r>
          </a:p>
          <a:p>
            <a:pPr marL="285750" lvl="0" indent="-285750">
              <a:buFont typeface="Arial" panose="020B0604020202020204" pitchFamily="34" charset="0"/>
              <a:buChar char="•"/>
            </a:pPr>
            <a:r>
              <a:rPr lang="en-US" dirty="0"/>
              <a:t>Less cost than disposal, recycling better than disposal </a:t>
            </a:r>
          </a:p>
          <a:p>
            <a:pPr marL="285750" lvl="0" indent="-285750">
              <a:buFont typeface="Arial" panose="020B0604020202020204" pitchFamily="34" charset="0"/>
              <a:buChar char="•"/>
            </a:pPr>
            <a:r>
              <a:rPr lang="en-US" dirty="0"/>
              <a:t>Secure site, control of the information in regards to clients. Would prefer a company number rather than using company name to maintain confidentiality. </a:t>
            </a:r>
          </a:p>
          <a:p>
            <a:pPr marL="285750" lvl="0" indent="-285750">
              <a:buFont typeface="Arial" panose="020B0604020202020204" pitchFamily="34" charset="0"/>
              <a:buChar char="•"/>
            </a:pPr>
            <a:r>
              <a:rPr lang="en-US" dirty="0"/>
              <a:t>Cost and recycling </a:t>
            </a:r>
          </a:p>
          <a:p>
            <a:pPr marL="285750" lvl="0" indent="-285750">
              <a:buFont typeface="Arial" panose="020B0604020202020204" pitchFamily="34" charset="0"/>
              <a:buChar char="•"/>
            </a:pPr>
            <a:r>
              <a:rPr lang="en-US" dirty="0"/>
              <a:t>the old sources sit in storage in our hot lab for years just taking up space. Its costly to have them removed. </a:t>
            </a:r>
          </a:p>
          <a:p>
            <a:pPr marL="285750" lvl="0" indent="-285750">
              <a:buFont typeface="Arial" panose="020B0604020202020204" pitchFamily="34" charset="0"/>
              <a:buChar char="•"/>
            </a:pPr>
            <a:r>
              <a:rPr lang="en-US" dirty="0"/>
              <a:t>low cost to transfer source </a:t>
            </a:r>
          </a:p>
          <a:p>
            <a:pPr marL="285750" lvl="0" indent="-285750">
              <a:buFont typeface="Arial" panose="020B0604020202020204" pitchFamily="34" charset="0"/>
              <a:buChar char="•"/>
            </a:pPr>
            <a:r>
              <a:rPr lang="en-US" dirty="0"/>
              <a:t>We have no need for long lived sources </a:t>
            </a:r>
          </a:p>
          <a:p>
            <a:pPr marL="285750" lvl="0" indent="-285750">
              <a:buFont typeface="Arial" panose="020B0604020202020204" pitchFamily="34" charset="0"/>
              <a:buChar char="•"/>
            </a:pPr>
            <a:r>
              <a:rPr lang="en-US" dirty="0"/>
              <a:t>Ease of program, and also not too much </a:t>
            </a:r>
            <a:r>
              <a:rPr lang="en-US" dirty="0" smtClean="0"/>
              <a:t>paperwork/documentation</a:t>
            </a:r>
            <a:r>
              <a:rPr lang="en-US" dirty="0"/>
              <a:t>. </a:t>
            </a:r>
          </a:p>
        </p:txBody>
      </p:sp>
      <p:sp>
        <p:nvSpPr>
          <p:cNvPr id="12" name="Slide Number Placeholder 11">
            <a:extLst>
              <a:ext uri="{FF2B5EF4-FFF2-40B4-BE49-F238E27FC236}">
                <a16:creationId xmlns="" xmlns:a16="http://schemas.microsoft.com/office/drawing/2014/main" id="{03DC476C-B608-4ABA-A576-CE752FA64B7B}"/>
              </a:ext>
            </a:extLst>
          </p:cNvPr>
          <p:cNvSpPr>
            <a:spLocks noGrp="1"/>
          </p:cNvSpPr>
          <p:nvPr>
            <p:ph type="sldNum" sz="quarter" idx="12"/>
          </p:nvPr>
        </p:nvSpPr>
        <p:spPr/>
        <p:txBody>
          <a:bodyPr/>
          <a:lstStyle/>
          <a:p>
            <a:fld id="{F4E780E4-64F7-406B-B7FF-5AFC86C962D4}" type="slidenum">
              <a:rPr lang="en-US" smtClean="0"/>
              <a:pPr/>
              <a:t>10</a:t>
            </a:fld>
            <a:endParaRPr lang="en-US" dirty="0"/>
          </a:p>
        </p:txBody>
      </p:sp>
    </p:spTree>
    <p:extLst>
      <p:ext uri="{BB962C8B-B14F-4D97-AF65-F5344CB8AC3E}">
        <p14:creationId xmlns:p14="http://schemas.microsoft.com/office/powerpoint/2010/main" val="3434212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812F7D-B5C6-4627-85BC-9FFC853CDF2C}"/>
              </a:ext>
            </a:extLst>
          </p:cNvPr>
          <p:cNvSpPr>
            <a:spLocks noGrp="1"/>
          </p:cNvSpPr>
          <p:nvPr>
            <p:ph type="title"/>
          </p:nvPr>
        </p:nvSpPr>
        <p:spPr>
          <a:xfrm>
            <a:off x="838200" y="235821"/>
            <a:ext cx="10515600" cy="1325563"/>
          </a:xfrm>
        </p:spPr>
        <p:txBody>
          <a:bodyPr>
            <a:normAutofit fontScale="90000"/>
          </a:bodyPr>
          <a:lstStyle/>
          <a:p>
            <a:r>
              <a:rPr lang="en-US" dirty="0"/>
              <a:t>Q7: </a:t>
            </a:r>
            <a:r>
              <a:rPr lang="en-US" b="1" dirty="0"/>
              <a:t>Describe what would encourage you to participate in a secure source exchange program. (continued)</a:t>
            </a:r>
            <a:endParaRPr lang="en-US" dirty="0"/>
          </a:p>
        </p:txBody>
      </p:sp>
      <p:sp>
        <p:nvSpPr>
          <p:cNvPr id="9" name="TextBox 8">
            <a:extLst>
              <a:ext uri="{FF2B5EF4-FFF2-40B4-BE49-F238E27FC236}">
                <a16:creationId xmlns="" xmlns:a16="http://schemas.microsoft.com/office/drawing/2014/main" id="{F429BE50-13E2-49B3-BB38-B35311B4146C}"/>
              </a:ext>
            </a:extLst>
          </p:cNvPr>
          <p:cNvSpPr txBox="1"/>
          <p:nvPr/>
        </p:nvSpPr>
        <p:spPr>
          <a:xfrm>
            <a:off x="78513" y="1801084"/>
            <a:ext cx="5597236" cy="5078313"/>
          </a:xfrm>
          <a:prstGeom prst="rect">
            <a:avLst/>
          </a:prstGeom>
          <a:noFill/>
        </p:spPr>
        <p:txBody>
          <a:bodyPr wrap="square" rtlCol="0">
            <a:spAutoFit/>
          </a:bodyPr>
          <a:lstStyle/>
          <a:p>
            <a:pPr marL="285750" lvl="0" indent="-285750">
              <a:buFont typeface="Arial" panose="020B0604020202020204" pitchFamily="34" charset="0"/>
              <a:buChar char="•"/>
            </a:pPr>
            <a:r>
              <a:rPr lang="en-US" dirty="0"/>
              <a:t>The ease of getting rid of them and knowing that it could be used elsewhere. </a:t>
            </a:r>
          </a:p>
          <a:p>
            <a:pPr marL="285750" lvl="0" indent="-285750">
              <a:buFont typeface="Arial" panose="020B0604020202020204" pitchFamily="34" charset="0"/>
              <a:buChar char="•"/>
            </a:pPr>
            <a:r>
              <a:rPr lang="en-US" dirty="0"/>
              <a:t>The facility accepting the source needs to accept the liability for the life of the source. </a:t>
            </a:r>
          </a:p>
          <a:p>
            <a:pPr marL="285750" lvl="0" indent="-285750">
              <a:buFont typeface="Arial" panose="020B0604020202020204" pitchFamily="34" charset="0"/>
              <a:buChar char="•"/>
            </a:pPr>
            <a:r>
              <a:rPr lang="en-US" dirty="0"/>
              <a:t>If a gauge needed to be purchased, or if we needed to get rid of one. </a:t>
            </a:r>
          </a:p>
          <a:p>
            <a:pPr marL="285750" lvl="0" indent="-285750">
              <a:buFont typeface="Arial" panose="020B0604020202020204" pitchFamily="34" charset="0"/>
              <a:buChar char="•"/>
            </a:pPr>
            <a:r>
              <a:rPr lang="en-US" dirty="0"/>
              <a:t>cost and potential liability. we would not purchase used sources unless the OEM provides guarantees and will service the equipment. </a:t>
            </a:r>
          </a:p>
          <a:p>
            <a:pPr marL="285750" lvl="0" indent="-285750">
              <a:buFont typeface="Arial" panose="020B0604020202020204" pitchFamily="34" charset="0"/>
              <a:buChar char="•"/>
            </a:pPr>
            <a:r>
              <a:rPr lang="en-US" dirty="0"/>
              <a:t>Ease of removing old sources from current inventory </a:t>
            </a:r>
          </a:p>
          <a:p>
            <a:pPr marL="285750" lvl="0" indent="-285750">
              <a:buFont typeface="Arial" panose="020B0604020202020204" pitchFamily="34" charset="0"/>
              <a:buChar char="•"/>
            </a:pPr>
            <a:r>
              <a:rPr lang="en-US" dirty="0"/>
              <a:t>it seems like a simple opportunity. I doubt quantities of concern would be listed. Ensure security of the site would be very important. </a:t>
            </a:r>
          </a:p>
          <a:p>
            <a:pPr marL="285750" lvl="0" indent="-285750">
              <a:buFont typeface="Arial" panose="020B0604020202020204" pitchFamily="34" charset="0"/>
              <a:buChar char="•"/>
            </a:pPr>
            <a:r>
              <a:rPr lang="en-US" dirty="0"/>
              <a:t>We don't have sealed sources so this survey is not applicable to us. We only generate radioactive materials as a by-product. </a:t>
            </a:r>
          </a:p>
          <a:p>
            <a:pPr marL="285750" lvl="0" indent="-285750">
              <a:buFont typeface="Arial" panose="020B0604020202020204" pitchFamily="34" charset="0"/>
              <a:buChar char="•"/>
            </a:pPr>
            <a:r>
              <a:rPr lang="en-US" dirty="0"/>
              <a:t>High disposal costs </a:t>
            </a:r>
          </a:p>
          <a:p>
            <a:pPr lvl="0"/>
            <a:endParaRPr lang="en-US" dirty="0"/>
          </a:p>
        </p:txBody>
      </p:sp>
      <p:sp>
        <p:nvSpPr>
          <p:cNvPr id="10" name="TextBox 9">
            <a:extLst>
              <a:ext uri="{FF2B5EF4-FFF2-40B4-BE49-F238E27FC236}">
                <a16:creationId xmlns="" xmlns:a16="http://schemas.microsoft.com/office/drawing/2014/main" id="{C8066121-F7CD-4FCF-8F72-1DEDCF78767F}"/>
              </a:ext>
            </a:extLst>
          </p:cNvPr>
          <p:cNvSpPr txBox="1"/>
          <p:nvPr/>
        </p:nvSpPr>
        <p:spPr>
          <a:xfrm>
            <a:off x="5885877" y="1805705"/>
            <a:ext cx="5597236" cy="5078313"/>
          </a:xfrm>
          <a:prstGeom prst="rect">
            <a:avLst/>
          </a:prstGeom>
          <a:noFill/>
        </p:spPr>
        <p:txBody>
          <a:bodyPr wrap="square" rtlCol="0">
            <a:spAutoFit/>
          </a:bodyPr>
          <a:lstStyle/>
          <a:p>
            <a:pPr marL="285750" lvl="0" indent="-285750">
              <a:buFont typeface="Arial" panose="020B0604020202020204" pitchFamily="34" charset="0"/>
              <a:buChar char="•"/>
            </a:pPr>
            <a:r>
              <a:rPr lang="en-US" dirty="0"/>
              <a:t>Lower costs and the reuse concept as opposed to disposal </a:t>
            </a:r>
          </a:p>
          <a:p>
            <a:pPr marL="285750" lvl="0" indent="-285750">
              <a:buFont typeface="Arial" panose="020B0604020202020204" pitchFamily="34" charset="0"/>
              <a:buChar char="•"/>
            </a:pPr>
            <a:r>
              <a:rPr lang="en-US" dirty="0"/>
              <a:t>The ability to have secure place to dispose of unused sources </a:t>
            </a:r>
          </a:p>
          <a:p>
            <a:pPr marL="285750" lvl="0" indent="-285750">
              <a:buFont typeface="Arial" panose="020B0604020202020204" pitchFamily="34" charset="0"/>
              <a:buChar char="•"/>
            </a:pPr>
            <a:r>
              <a:rPr lang="en-US" dirty="0"/>
              <a:t>Cost </a:t>
            </a:r>
          </a:p>
          <a:p>
            <a:pPr marL="285750" lvl="0" indent="-285750">
              <a:buFont typeface="Arial" panose="020B0604020202020204" pitchFamily="34" charset="0"/>
              <a:buChar char="•"/>
            </a:pPr>
            <a:r>
              <a:rPr lang="en-US" dirty="0"/>
              <a:t>It would reduce the amount of radioactive sources we have in storage at our facility </a:t>
            </a:r>
          </a:p>
          <a:p>
            <a:pPr marL="285750" lvl="0" indent="-285750">
              <a:buFont typeface="Arial" panose="020B0604020202020204" pitchFamily="34" charset="0"/>
              <a:buChar char="•"/>
            </a:pPr>
            <a:r>
              <a:rPr lang="en-US" dirty="0"/>
              <a:t>Hate to dispose of something others could use </a:t>
            </a:r>
          </a:p>
          <a:p>
            <a:pPr marL="285750" lvl="0" indent="-285750">
              <a:buFont typeface="Arial" panose="020B0604020202020204" pitchFamily="34" charset="0"/>
              <a:buChar char="•"/>
            </a:pPr>
            <a:r>
              <a:rPr lang="en-US" dirty="0"/>
              <a:t>A program </a:t>
            </a:r>
            <a:r>
              <a:rPr lang="en-US" dirty="0" smtClean="0"/>
              <a:t>in place </a:t>
            </a:r>
            <a:endParaRPr lang="en-US" dirty="0"/>
          </a:p>
          <a:p>
            <a:pPr marL="285750" lvl="0" indent="-285750">
              <a:buFont typeface="Arial" panose="020B0604020202020204" pitchFamily="34" charset="0"/>
              <a:buChar char="•"/>
            </a:pPr>
            <a:r>
              <a:rPr lang="en-US" dirty="0"/>
              <a:t>Recycle and connect with community </a:t>
            </a:r>
          </a:p>
          <a:p>
            <a:pPr marL="285750" lvl="0" indent="-285750">
              <a:buFont typeface="Arial" panose="020B0604020202020204" pitchFamily="34" charset="0"/>
              <a:buChar char="•"/>
            </a:pPr>
            <a:r>
              <a:rPr lang="en-US" dirty="0"/>
              <a:t>Would be a nice alternative to disposal of old nuclear dosimeters. </a:t>
            </a:r>
          </a:p>
          <a:p>
            <a:pPr marL="285750" lvl="0" indent="-285750">
              <a:buFont typeface="Arial" panose="020B0604020202020204" pitchFamily="34" charset="0"/>
              <a:buChar char="•"/>
            </a:pPr>
            <a:r>
              <a:rPr lang="en-US" dirty="0"/>
              <a:t>No to low cost. </a:t>
            </a:r>
          </a:p>
          <a:p>
            <a:pPr marL="285750" lvl="0" indent="-285750">
              <a:buFont typeface="Arial" panose="020B0604020202020204" pitchFamily="34" charset="0"/>
              <a:buChar char="•"/>
            </a:pPr>
            <a:r>
              <a:rPr lang="en-US" dirty="0"/>
              <a:t>Method of disposal with out incurring fees to device manufacturer </a:t>
            </a:r>
          </a:p>
          <a:p>
            <a:pPr marL="285750" lvl="0" indent="-285750">
              <a:buFont typeface="Arial" panose="020B0604020202020204" pitchFamily="34" charset="0"/>
              <a:buChar char="•"/>
            </a:pPr>
            <a:r>
              <a:rPr lang="en-US" dirty="0"/>
              <a:t>The cost of disposing of sources </a:t>
            </a:r>
          </a:p>
          <a:p>
            <a:pPr marL="285750" lvl="0" indent="-285750">
              <a:buFont typeface="Arial" panose="020B0604020202020204" pitchFamily="34" charset="0"/>
              <a:buChar char="•"/>
            </a:pPr>
            <a:r>
              <a:rPr lang="en-US" dirty="0"/>
              <a:t>minimum cost </a:t>
            </a:r>
          </a:p>
          <a:p>
            <a:pPr lvl="0"/>
            <a:endParaRPr lang="en-US" dirty="0"/>
          </a:p>
        </p:txBody>
      </p:sp>
      <p:sp>
        <p:nvSpPr>
          <p:cNvPr id="4" name="Slide Number Placeholder 3">
            <a:extLst>
              <a:ext uri="{FF2B5EF4-FFF2-40B4-BE49-F238E27FC236}">
                <a16:creationId xmlns="" xmlns:a16="http://schemas.microsoft.com/office/drawing/2014/main" id="{AC4CCCE9-A97D-44EB-9D00-6E593E7E9F2A}"/>
              </a:ext>
            </a:extLst>
          </p:cNvPr>
          <p:cNvSpPr>
            <a:spLocks noGrp="1"/>
          </p:cNvSpPr>
          <p:nvPr>
            <p:ph type="sldNum" sz="quarter" idx="12"/>
          </p:nvPr>
        </p:nvSpPr>
        <p:spPr/>
        <p:txBody>
          <a:bodyPr/>
          <a:lstStyle/>
          <a:p>
            <a:fld id="{F4E780E4-64F7-406B-B7FF-5AFC86C962D4}" type="slidenum">
              <a:rPr lang="en-US" smtClean="0"/>
              <a:pPr/>
              <a:t>11</a:t>
            </a:fld>
            <a:endParaRPr lang="en-US" dirty="0"/>
          </a:p>
        </p:txBody>
      </p:sp>
    </p:spTree>
    <p:extLst>
      <p:ext uri="{BB962C8B-B14F-4D97-AF65-F5344CB8AC3E}">
        <p14:creationId xmlns:p14="http://schemas.microsoft.com/office/powerpoint/2010/main" val="3939048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812F7D-B5C6-4627-85BC-9FFC853CDF2C}"/>
              </a:ext>
            </a:extLst>
          </p:cNvPr>
          <p:cNvSpPr>
            <a:spLocks noGrp="1"/>
          </p:cNvSpPr>
          <p:nvPr>
            <p:ph type="title"/>
          </p:nvPr>
        </p:nvSpPr>
        <p:spPr>
          <a:xfrm>
            <a:off x="838200" y="235821"/>
            <a:ext cx="10515600" cy="1325563"/>
          </a:xfrm>
        </p:spPr>
        <p:txBody>
          <a:bodyPr>
            <a:normAutofit fontScale="90000"/>
          </a:bodyPr>
          <a:lstStyle/>
          <a:p>
            <a:r>
              <a:rPr lang="en-US" dirty="0"/>
              <a:t>Q7: </a:t>
            </a:r>
            <a:r>
              <a:rPr lang="en-US" b="1" dirty="0"/>
              <a:t>Describe what would encourage you to participate in a secure source exchange program. (continued)</a:t>
            </a:r>
            <a:endParaRPr lang="en-US" dirty="0"/>
          </a:p>
        </p:txBody>
      </p:sp>
      <p:sp>
        <p:nvSpPr>
          <p:cNvPr id="9" name="TextBox 8">
            <a:extLst>
              <a:ext uri="{FF2B5EF4-FFF2-40B4-BE49-F238E27FC236}">
                <a16:creationId xmlns="" xmlns:a16="http://schemas.microsoft.com/office/drawing/2014/main" id="{F429BE50-13E2-49B3-BB38-B35311B4146C}"/>
              </a:ext>
            </a:extLst>
          </p:cNvPr>
          <p:cNvSpPr txBox="1"/>
          <p:nvPr/>
        </p:nvSpPr>
        <p:spPr>
          <a:xfrm>
            <a:off x="78513" y="1814939"/>
            <a:ext cx="5597236" cy="4801314"/>
          </a:xfrm>
          <a:prstGeom prst="rect">
            <a:avLst/>
          </a:prstGeom>
          <a:noFill/>
        </p:spPr>
        <p:txBody>
          <a:bodyPr wrap="square" rtlCol="0">
            <a:spAutoFit/>
          </a:bodyPr>
          <a:lstStyle/>
          <a:p>
            <a:pPr marL="285750" lvl="0" indent="-285750">
              <a:buFont typeface="Arial" panose="020B0604020202020204" pitchFamily="34" charset="0"/>
              <a:buChar char="•"/>
            </a:pPr>
            <a:r>
              <a:rPr lang="en-US" dirty="0"/>
              <a:t>helping the environment </a:t>
            </a:r>
          </a:p>
          <a:p>
            <a:pPr marL="285750" lvl="0" indent="-285750">
              <a:buFont typeface="Arial" panose="020B0604020202020204" pitchFamily="34" charset="0"/>
              <a:buChar char="•"/>
            </a:pPr>
            <a:r>
              <a:rPr lang="en-US" dirty="0"/>
              <a:t>Protecting the environment </a:t>
            </a:r>
          </a:p>
          <a:p>
            <a:pPr marL="285750" lvl="0" indent="-285750">
              <a:buFont typeface="Arial" panose="020B0604020202020204" pitchFamily="34" charset="0"/>
              <a:buChar char="•"/>
            </a:pPr>
            <a:r>
              <a:rPr lang="en-US" dirty="0"/>
              <a:t>Chance to obtain expensive or difficult to obtain isotopes </a:t>
            </a:r>
          </a:p>
          <a:p>
            <a:pPr marL="285750" lvl="0" indent="-285750">
              <a:buFont typeface="Arial" panose="020B0604020202020204" pitchFamily="34" charset="0"/>
              <a:buChar char="•"/>
            </a:pPr>
            <a:r>
              <a:rPr lang="en-US" dirty="0"/>
              <a:t>easy access and transport </a:t>
            </a:r>
          </a:p>
          <a:p>
            <a:pPr marL="285750" lvl="0" indent="-285750">
              <a:buFont typeface="Arial" panose="020B0604020202020204" pitchFamily="34" charset="0"/>
              <a:buChar char="•"/>
            </a:pPr>
            <a:r>
              <a:rPr lang="en-US" dirty="0"/>
              <a:t>If it was cost effective and not a ton of paperwork. </a:t>
            </a:r>
          </a:p>
          <a:p>
            <a:pPr marL="285750" lvl="0" indent="-285750">
              <a:buFont typeface="Arial" panose="020B0604020202020204" pitchFamily="34" charset="0"/>
              <a:buChar char="•"/>
            </a:pPr>
            <a:r>
              <a:rPr lang="en-US" dirty="0"/>
              <a:t>Ease of exchange; easier exchange will result in more likely participation </a:t>
            </a:r>
          </a:p>
          <a:p>
            <a:pPr marL="285750" lvl="0" indent="-285750">
              <a:buFont typeface="Arial" panose="020B0604020202020204" pitchFamily="34" charset="0"/>
              <a:buChar char="•"/>
            </a:pPr>
            <a:r>
              <a:rPr lang="en-US" dirty="0"/>
              <a:t>No cost </a:t>
            </a:r>
          </a:p>
          <a:p>
            <a:pPr marL="285750" lvl="0" indent="-285750">
              <a:buFont typeface="Arial" panose="020B0604020202020204" pitchFamily="34" charset="0"/>
              <a:buChar char="•"/>
            </a:pPr>
            <a:r>
              <a:rPr lang="en-US" dirty="0"/>
              <a:t>Less or no cost to dispose of old sources. Availability to cheaper sources for use in calibrations. </a:t>
            </a:r>
          </a:p>
          <a:p>
            <a:pPr marL="285750" lvl="0" indent="-285750">
              <a:buFont typeface="Arial" panose="020B0604020202020204" pitchFamily="34" charset="0"/>
              <a:buChar char="•"/>
            </a:pPr>
            <a:r>
              <a:rPr lang="en-US" dirty="0"/>
              <a:t>We are a well known manufacturer. People contact us directly when they want to recycle their sources. </a:t>
            </a:r>
          </a:p>
          <a:p>
            <a:pPr marL="285750" lvl="0" indent="-285750">
              <a:buFont typeface="Arial" panose="020B0604020202020204" pitchFamily="34" charset="0"/>
              <a:buChar char="•"/>
            </a:pPr>
            <a:r>
              <a:rPr lang="en-US" dirty="0"/>
              <a:t>Simple descriptions of the sources. </a:t>
            </a:r>
          </a:p>
          <a:p>
            <a:pPr marL="285750" lvl="0" indent="-285750">
              <a:buFont typeface="Arial" panose="020B0604020202020204" pitchFamily="34" charset="0"/>
              <a:buChar char="•"/>
            </a:pPr>
            <a:r>
              <a:rPr lang="en-US" dirty="0"/>
              <a:t>It wouldn't. Reusing sources intended for medical use could create a vast number of regulatory issues. </a:t>
            </a:r>
          </a:p>
          <a:p>
            <a:pPr marL="285750" lvl="0" indent="-285750">
              <a:buFont typeface="Arial" panose="020B0604020202020204" pitchFamily="34" charset="0"/>
              <a:buChar char="•"/>
            </a:pPr>
            <a:r>
              <a:rPr lang="en-US" dirty="0"/>
              <a:t>Reduction in disposal costs </a:t>
            </a:r>
          </a:p>
        </p:txBody>
      </p:sp>
      <p:sp>
        <p:nvSpPr>
          <p:cNvPr id="10" name="TextBox 9">
            <a:extLst>
              <a:ext uri="{FF2B5EF4-FFF2-40B4-BE49-F238E27FC236}">
                <a16:creationId xmlns="" xmlns:a16="http://schemas.microsoft.com/office/drawing/2014/main" id="{C8066121-F7CD-4FCF-8F72-1DEDCF78767F}"/>
              </a:ext>
            </a:extLst>
          </p:cNvPr>
          <p:cNvSpPr txBox="1"/>
          <p:nvPr/>
        </p:nvSpPr>
        <p:spPr>
          <a:xfrm>
            <a:off x="5885877" y="1819560"/>
            <a:ext cx="5597236" cy="5078313"/>
          </a:xfrm>
          <a:prstGeom prst="rect">
            <a:avLst/>
          </a:prstGeom>
          <a:noFill/>
        </p:spPr>
        <p:txBody>
          <a:bodyPr wrap="square" rtlCol="0">
            <a:spAutoFit/>
          </a:bodyPr>
          <a:lstStyle/>
          <a:p>
            <a:pPr marL="285750" lvl="0" indent="-285750">
              <a:buFont typeface="Arial" panose="020B0604020202020204" pitchFamily="34" charset="0"/>
              <a:buChar char="•"/>
            </a:pPr>
            <a:r>
              <a:rPr lang="en-US" sz="1700" dirty="0"/>
              <a:t>Ability to acquire and offer unwanted sealed sources. </a:t>
            </a:r>
          </a:p>
          <a:p>
            <a:pPr marL="285750" lvl="0" indent="-285750">
              <a:buFont typeface="Arial" panose="020B0604020202020204" pitchFamily="34" charset="0"/>
              <a:buChar char="•"/>
            </a:pPr>
            <a:r>
              <a:rPr lang="en-US" sz="1700" dirty="0"/>
              <a:t>Good Service. </a:t>
            </a:r>
          </a:p>
          <a:p>
            <a:pPr marL="285750" lvl="0" indent="-285750">
              <a:buFont typeface="Arial" panose="020B0604020202020204" pitchFamily="34" charset="0"/>
              <a:buChar char="•"/>
            </a:pPr>
            <a:r>
              <a:rPr lang="en-US" sz="1700" dirty="0"/>
              <a:t>Ability to transfer unused sealed sources to someone who could use them rather than send them for disposal. </a:t>
            </a:r>
          </a:p>
          <a:p>
            <a:pPr marL="285750" lvl="0" indent="-285750">
              <a:buFont typeface="Arial" panose="020B0604020202020204" pitchFamily="34" charset="0"/>
              <a:buChar char="•"/>
            </a:pPr>
            <a:r>
              <a:rPr lang="en-US" sz="1700" dirty="0"/>
              <a:t>Reducing waste and cost of unwanted source disposal </a:t>
            </a:r>
          </a:p>
          <a:p>
            <a:pPr marL="285750" lvl="0" indent="-285750">
              <a:buFont typeface="Arial" panose="020B0604020202020204" pitchFamily="34" charset="0"/>
              <a:buChar char="•"/>
            </a:pPr>
            <a:r>
              <a:rPr lang="en-US" sz="1700" dirty="0"/>
              <a:t>the ability to recycle </a:t>
            </a:r>
          </a:p>
          <a:p>
            <a:pPr marL="285750" lvl="0" indent="-285750">
              <a:buFont typeface="Arial" panose="020B0604020202020204" pitchFamily="34" charset="0"/>
              <a:buChar char="•"/>
            </a:pPr>
            <a:r>
              <a:rPr lang="en-US" sz="1700" dirty="0"/>
              <a:t>Nothing that I can think of right now. </a:t>
            </a:r>
          </a:p>
          <a:p>
            <a:pPr marL="285750" lvl="0" indent="-285750">
              <a:buFont typeface="Arial" panose="020B0604020202020204" pitchFamily="34" charset="0"/>
              <a:buChar char="•"/>
            </a:pPr>
            <a:r>
              <a:rPr lang="en-US" sz="1700" dirty="0"/>
              <a:t>Low cost sources </a:t>
            </a:r>
          </a:p>
          <a:p>
            <a:pPr marL="285750" lvl="0" indent="-285750">
              <a:buFont typeface="Arial" panose="020B0604020202020204" pitchFamily="34" charset="0"/>
              <a:buChar char="•"/>
            </a:pPr>
            <a:r>
              <a:rPr lang="en-US" sz="1700" dirty="0"/>
              <a:t>Cost and Recycling useful sources </a:t>
            </a:r>
          </a:p>
          <a:p>
            <a:pPr marL="285750" lvl="0" indent="-285750">
              <a:buFont typeface="Arial" panose="020B0604020202020204" pitchFamily="34" charset="0"/>
              <a:buChar char="•"/>
            </a:pPr>
            <a:r>
              <a:rPr lang="en-US" sz="1700" dirty="0"/>
              <a:t>none </a:t>
            </a:r>
          </a:p>
          <a:p>
            <a:pPr marL="285750" lvl="0" indent="-285750">
              <a:buFont typeface="Arial" panose="020B0604020202020204" pitchFamily="34" charset="0"/>
              <a:buChar char="•"/>
            </a:pPr>
            <a:r>
              <a:rPr lang="en-US" sz="1700" dirty="0"/>
              <a:t>Not having to send sources back </a:t>
            </a:r>
          </a:p>
          <a:p>
            <a:pPr marL="285750" indent="-285750">
              <a:buFont typeface="Arial" panose="020B0604020202020204" pitchFamily="34" charset="0"/>
              <a:buChar char="•"/>
            </a:pPr>
            <a:r>
              <a:rPr lang="en-US" sz="1700" dirty="0"/>
              <a:t>We have been providing this "recycling process" since 1986 and the biggest stumbling block has been a clear understanding of the concept by licensing departments within the authority agency. Reduce the regulatory delay and I'm certain it will work well. Even with the delay we have been able to make such exchanges work well, just not a quickly as we would like to have the recycled source device authorized </a:t>
            </a:r>
            <a:r>
              <a:rPr lang="en-US" dirty="0"/>
              <a:t>to the new owner. </a:t>
            </a:r>
          </a:p>
        </p:txBody>
      </p:sp>
      <p:sp>
        <p:nvSpPr>
          <p:cNvPr id="4" name="Slide Number Placeholder 3">
            <a:extLst>
              <a:ext uri="{FF2B5EF4-FFF2-40B4-BE49-F238E27FC236}">
                <a16:creationId xmlns="" xmlns:a16="http://schemas.microsoft.com/office/drawing/2014/main" id="{A60BFBC0-FF6F-48C4-948A-362073D3BC88}"/>
              </a:ext>
            </a:extLst>
          </p:cNvPr>
          <p:cNvSpPr>
            <a:spLocks noGrp="1"/>
          </p:cNvSpPr>
          <p:nvPr>
            <p:ph type="sldNum" sz="quarter" idx="12"/>
          </p:nvPr>
        </p:nvSpPr>
        <p:spPr/>
        <p:txBody>
          <a:bodyPr/>
          <a:lstStyle/>
          <a:p>
            <a:fld id="{F4E780E4-64F7-406B-B7FF-5AFC86C962D4}" type="slidenum">
              <a:rPr lang="en-US" smtClean="0"/>
              <a:pPr/>
              <a:t>12</a:t>
            </a:fld>
            <a:endParaRPr lang="en-US" dirty="0"/>
          </a:p>
        </p:txBody>
      </p:sp>
    </p:spTree>
    <p:extLst>
      <p:ext uri="{BB962C8B-B14F-4D97-AF65-F5344CB8AC3E}">
        <p14:creationId xmlns:p14="http://schemas.microsoft.com/office/powerpoint/2010/main" val="1219758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812F7D-B5C6-4627-85BC-9FFC853CDF2C}"/>
              </a:ext>
            </a:extLst>
          </p:cNvPr>
          <p:cNvSpPr>
            <a:spLocks noGrp="1"/>
          </p:cNvSpPr>
          <p:nvPr>
            <p:ph type="title"/>
          </p:nvPr>
        </p:nvSpPr>
        <p:spPr>
          <a:xfrm>
            <a:off x="838200" y="235821"/>
            <a:ext cx="10515600" cy="1325563"/>
          </a:xfrm>
        </p:spPr>
        <p:txBody>
          <a:bodyPr>
            <a:normAutofit fontScale="90000"/>
          </a:bodyPr>
          <a:lstStyle/>
          <a:p>
            <a:r>
              <a:rPr lang="en-US" dirty="0"/>
              <a:t>Q7: </a:t>
            </a:r>
            <a:r>
              <a:rPr lang="en-US" b="1" dirty="0"/>
              <a:t>Describe what would encourage you to participate in a secure source exchange program. (continued)</a:t>
            </a:r>
            <a:endParaRPr lang="en-US" dirty="0"/>
          </a:p>
        </p:txBody>
      </p:sp>
      <p:sp>
        <p:nvSpPr>
          <p:cNvPr id="9" name="TextBox 8">
            <a:extLst>
              <a:ext uri="{FF2B5EF4-FFF2-40B4-BE49-F238E27FC236}">
                <a16:creationId xmlns="" xmlns:a16="http://schemas.microsoft.com/office/drawing/2014/main" id="{F429BE50-13E2-49B3-BB38-B35311B4146C}"/>
              </a:ext>
            </a:extLst>
          </p:cNvPr>
          <p:cNvSpPr txBox="1"/>
          <p:nvPr/>
        </p:nvSpPr>
        <p:spPr>
          <a:xfrm>
            <a:off x="78513" y="1814953"/>
            <a:ext cx="5597236" cy="5355312"/>
          </a:xfrm>
          <a:prstGeom prst="rect">
            <a:avLst/>
          </a:prstGeom>
          <a:noFill/>
        </p:spPr>
        <p:txBody>
          <a:bodyPr wrap="square" rtlCol="0">
            <a:spAutoFit/>
          </a:bodyPr>
          <a:lstStyle/>
          <a:p>
            <a:pPr marL="285750" lvl="0" indent="-285750">
              <a:buFont typeface="Arial" panose="020B0604020202020204" pitchFamily="34" charset="0"/>
              <a:buChar char="•"/>
            </a:pPr>
            <a:r>
              <a:rPr lang="en-US" dirty="0"/>
              <a:t>High cost of disposal of depleted point sources. Approximately 500 dollars per source. If our company could dispose of multiple Ge68 sources at a lower cost it would be very helpful. </a:t>
            </a:r>
          </a:p>
          <a:p>
            <a:pPr marL="285750" lvl="0" indent="-285750">
              <a:buFont typeface="Arial" panose="020B0604020202020204" pitchFamily="34" charset="0"/>
              <a:buChar char="•"/>
            </a:pPr>
            <a:r>
              <a:rPr lang="en-US" dirty="0"/>
              <a:t>Ease of transfer. Less paperwork. Lower cost. </a:t>
            </a:r>
          </a:p>
          <a:p>
            <a:pPr marL="285750" lvl="0" indent="-285750">
              <a:buFont typeface="Arial" panose="020B0604020202020204" pitchFamily="34" charset="0"/>
              <a:buChar char="•"/>
            </a:pPr>
            <a:r>
              <a:rPr lang="en-US" dirty="0"/>
              <a:t>If I could find a sealed source that would suit our needs and would be relatively easy to obtain without a lot of additional work. </a:t>
            </a:r>
          </a:p>
          <a:p>
            <a:pPr marL="285750" lvl="0" indent="-285750">
              <a:buFont typeface="Arial" panose="020B0604020202020204" pitchFamily="34" charset="0"/>
              <a:buChar char="•"/>
            </a:pPr>
            <a:r>
              <a:rPr lang="en-US" dirty="0"/>
              <a:t>Safe program </a:t>
            </a:r>
          </a:p>
          <a:p>
            <a:pPr marL="285750" lvl="0" indent="-285750">
              <a:buFont typeface="Arial" panose="020B0604020202020204" pitchFamily="34" charset="0"/>
              <a:buChar char="•"/>
            </a:pPr>
            <a:r>
              <a:rPr lang="en-US" dirty="0"/>
              <a:t>Ease of getting rid of an unused source. </a:t>
            </a:r>
          </a:p>
          <a:p>
            <a:pPr marL="285750" lvl="0" indent="-285750">
              <a:buFont typeface="Arial" panose="020B0604020202020204" pitchFamily="34" charset="0"/>
              <a:buChar char="•"/>
            </a:pPr>
            <a:r>
              <a:rPr lang="en-US" dirty="0"/>
              <a:t>we have a lot of sources for our equipment and our inventory of equipment changes so holding on to old sources is not preferred and disposal is very expensive. </a:t>
            </a:r>
          </a:p>
          <a:p>
            <a:pPr marL="285750" lvl="0" indent="-285750">
              <a:buFont typeface="Arial" panose="020B0604020202020204" pitchFamily="34" charset="0"/>
              <a:buChar char="•"/>
            </a:pPr>
            <a:r>
              <a:rPr lang="en-US" dirty="0"/>
              <a:t>Helping my customers dispose of or acquire sealed sources for their devices </a:t>
            </a:r>
          </a:p>
          <a:p>
            <a:pPr marL="285750" indent="-285750">
              <a:buFont typeface="Arial" panose="020B0604020202020204" pitchFamily="34" charset="0"/>
              <a:buChar char="•"/>
            </a:pPr>
            <a:r>
              <a:rPr lang="en-US" dirty="0"/>
              <a:t>I think what would encourage us is, would there be a cost savings to purchase a source </a:t>
            </a:r>
            <a:r>
              <a:rPr lang="en-US" dirty="0" smtClean="0"/>
              <a:t>that </a:t>
            </a:r>
            <a:r>
              <a:rPr lang="en-US" dirty="0"/>
              <a:t>would meet our needs when our source is ready for a change-out. </a:t>
            </a:r>
          </a:p>
          <a:p>
            <a:pPr marL="285750" lvl="0" indent="-285750">
              <a:buFont typeface="Arial" panose="020B0604020202020204" pitchFamily="34" charset="0"/>
              <a:buChar char="•"/>
            </a:pPr>
            <a:endParaRPr lang="en-US" dirty="0"/>
          </a:p>
        </p:txBody>
      </p:sp>
      <p:sp>
        <p:nvSpPr>
          <p:cNvPr id="10" name="TextBox 9">
            <a:extLst>
              <a:ext uri="{FF2B5EF4-FFF2-40B4-BE49-F238E27FC236}">
                <a16:creationId xmlns="" xmlns:a16="http://schemas.microsoft.com/office/drawing/2014/main" id="{C8066121-F7CD-4FCF-8F72-1DEDCF78767F}"/>
              </a:ext>
            </a:extLst>
          </p:cNvPr>
          <p:cNvSpPr txBox="1"/>
          <p:nvPr/>
        </p:nvSpPr>
        <p:spPr>
          <a:xfrm>
            <a:off x="5885876" y="1819574"/>
            <a:ext cx="5788887" cy="5355312"/>
          </a:xfrm>
          <a:prstGeom prst="rect">
            <a:avLst/>
          </a:prstGeom>
          <a:noFill/>
        </p:spPr>
        <p:txBody>
          <a:bodyPr wrap="square" rtlCol="0">
            <a:spAutoFit/>
          </a:bodyPr>
          <a:lstStyle/>
          <a:p>
            <a:pPr marL="285750" lvl="0" indent="-285750">
              <a:buFont typeface="Arial" panose="020B0604020202020204" pitchFamily="34" charset="0"/>
              <a:buChar char="•"/>
            </a:pPr>
            <a:r>
              <a:rPr lang="en-US" dirty="0"/>
              <a:t>This would allow a lower costs as opposed to disposal </a:t>
            </a:r>
          </a:p>
          <a:p>
            <a:pPr marL="285750" lvl="0" indent="-285750">
              <a:buFont typeface="Arial" panose="020B0604020202020204" pitchFamily="34" charset="0"/>
              <a:buChar char="•"/>
            </a:pPr>
            <a:r>
              <a:rPr lang="en-US" dirty="0"/>
              <a:t>Lower Costs </a:t>
            </a:r>
          </a:p>
          <a:p>
            <a:pPr marL="285750" lvl="0" indent="-285750">
              <a:buFont typeface="Arial" panose="020B0604020202020204" pitchFamily="34" charset="0"/>
              <a:buChar char="•"/>
            </a:pPr>
            <a:r>
              <a:rPr lang="en-US" dirty="0"/>
              <a:t>It is better for the environment. </a:t>
            </a:r>
          </a:p>
          <a:p>
            <a:pPr marL="285750" lvl="0" indent="-285750">
              <a:buFont typeface="Arial" panose="020B0604020202020204" pitchFamily="34" charset="0"/>
              <a:buChar char="•"/>
            </a:pPr>
            <a:r>
              <a:rPr lang="en-US" dirty="0"/>
              <a:t>Recycling of existing out of use/date sources </a:t>
            </a:r>
          </a:p>
          <a:p>
            <a:pPr marL="285750" lvl="0" indent="-285750">
              <a:buFont typeface="Arial" panose="020B0604020202020204" pitchFamily="34" charset="0"/>
              <a:buChar char="•"/>
            </a:pPr>
            <a:r>
              <a:rPr lang="en-US" dirty="0"/>
              <a:t>EXPLANTION ON HOW THIS PROGRAM WOULD WORK, LICENSE CHANGES AS NEEDED WOULD BE A CONCERN </a:t>
            </a:r>
          </a:p>
          <a:p>
            <a:pPr marL="285750" lvl="0" indent="-285750">
              <a:buFont typeface="Arial" panose="020B0604020202020204" pitchFamily="34" charset="0"/>
              <a:buChar char="•"/>
            </a:pPr>
            <a:r>
              <a:rPr lang="en-US" dirty="0"/>
              <a:t>Ability to expedite site de-commissioning process </a:t>
            </a:r>
          </a:p>
          <a:p>
            <a:pPr marL="285750" lvl="0" indent="-285750">
              <a:buFont typeface="Arial" panose="020B0604020202020204" pitchFamily="34" charset="0"/>
              <a:buChar char="•"/>
            </a:pPr>
            <a:r>
              <a:rPr lang="en-US" dirty="0"/>
              <a:t>Save money, better for the environment. </a:t>
            </a:r>
          </a:p>
          <a:p>
            <a:pPr marL="285750" lvl="0" indent="-285750">
              <a:buFont typeface="Arial" panose="020B0604020202020204" pitchFamily="34" charset="0"/>
              <a:buChar char="•"/>
            </a:pPr>
            <a:r>
              <a:rPr lang="en-US" dirty="0"/>
              <a:t>Reduction of wasted sources, lower acquiring costs </a:t>
            </a:r>
          </a:p>
          <a:p>
            <a:pPr marL="285750" lvl="0" indent="-285750">
              <a:buFont typeface="Arial" panose="020B0604020202020204" pitchFamily="34" charset="0"/>
              <a:buChar char="•"/>
            </a:pPr>
            <a:r>
              <a:rPr lang="en-US" dirty="0"/>
              <a:t>disposal cost </a:t>
            </a:r>
          </a:p>
          <a:p>
            <a:pPr marL="285750" lvl="0" indent="-285750">
              <a:buFont typeface="Arial" panose="020B0604020202020204" pitchFamily="34" charset="0"/>
              <a:buChar char="•"/>
            </a:pPr>
            <a:r>
              <a:rPr lang="en-US" dirty="0"/>
              <a:t>To save money on source return cost. </a:t>
            </a:r>
          </a:p>
          <a:p>
            <a:pPr marL="285750" lvl="0" indent="-285750">
              <a:buFont typeface="Arial" panose="020B0604020202020204" pitchFamily="34" charset="0"/>
              <a:buChar char="•"/>
            </a:pPr>
            <a:r>
              <a:rPr lang="en-US" dirty="0"/>
              <a:t>Ability to decrease cost associated with source disposal . </a:t>
            </a:r>
          </a:p>
          <a:p>
            <a:pPr marL="285750" lvl="0" indent="-285750">
              <a:buFont typeface="Arial" panose="020B0604020202020204" pitchFamily="34" charset="0"/>
              <a:buChar char="•"/>
            </a:pPr>
            <a:r>
              <a:rPr lang="en-US" dirty="0"/>
              <a:t>Not only for environmental reasons, but also financial. Possibly receiving an additional source at a much lower cost. Great idea. </a:t>
            </a:r>
          </a:p>
          <a:p>
            <a:pPr marL="285750" lvl="0" indent="-285750">
              <a:buFont typeface="Arial" panose="020B0604020202020204" pitchFamily="34" charset="0"/>
              <a:buChar char="•"/>
            </a:pPr>
            <a:r>
              <a:rPr lang="en-US" dirty="0"/>
              <a:t>A vendor network to install and calibrate older used sources </a:t>
            </a:r>
          </a:p>
          <a:p>
            <a:pPr marL="285750" lvl="0" indent="-285750">
              <a:buFont typeface="Arial" panose="020B0604020202020204" pitchFamily="34" charset="0"/>
              <a:buChar char="•"/>
            </a:pPr>
            <a:r>
              <a:rPr lang="en-US" dirty="0"/>
              <a:t>Everything going to be on the record and it is safe. </a:t>
            </a:r>
          </a:p>
          <a:p>
            <a:pPr lvl="0"/>
            <a:endParaRPr lang="en-US" dirty="0"/>
          </a:p>
        </p:txBody>
      </p:sp>
      <p:sp>
        <p:nvSpPr>
          <p:cNvPr id="4" name="Slide Number Placeholder 3">
            <a:extLst>
              <a:ext uri="{FF2B5EF4-FFF2-40B4-BE49-F238E27FC236}">
                <a16:creationId xmlns="" xmlns:a16="http://schemas.microsoft.com/office/drawing/2014/main" id="{30422034-437B-48DE-A17C-006E5E85FFE1}"/>
              </a:ext>
            </a:extLst>
          </p:cNvPr>
          <p:cNvSpPr>
            <a:spLocks noGrp="1"/>
          </p:cNvSpPr>
          <p:nvPr>
            <p:ph type="sldNum" sz="quarter" idx="12"/>
          </p:nvPr>
        </p:nvSpPr>
        <p:spPr/>
        <p:txBody>
          <a:bodyPr/>
          <a:lstStyle/>
          <a:p>
            <a:fld id="{F4E780E4-64F7-406B-B7FF-5AFC86C962D4}" type="slidenum">
              <a:rPr lang="en-US" smtClean="0"/>
              <a:pPr/>
              <a:t>13</a:t>
            </a:fld>
            <a:endParaRPr lang="en-US" dirty="0"/>
          </a:p>
        </p:txBody>
      </p:sp>
    </p:spTree>
    <p:extLst>
      <p:ext uri="{BB962C8B-B14F-4D97-AF65-F5344CB8AC3E}">
        <p14:creationId xmlns:p14="http://schemas.microsoft.com/office/powerpoint/2010/main" val="4287526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812F7D-B5C6-4627-85BC-9FFC853CDF2C}"/>
              </a:ext>
            </a:extLst>
          </p:cNvPr>
          <p:cNvSpPr>
            <a:spLocks noGrp="1"/>
          </p:cNvSpPr>
          <p:nvPr>
            <p:ph type="title"/>
          </p:nvPr>
        </p:nvSpPr>
        <p:spPr>
          <a:xfrm>
            <a:off x="838200" y="235821"/>
            <a:ext cx="10515600" cy="1325563"/>
          </a:xfrm>
        </p:spPr>
        <p:txBody>
          <a:bodyPr>
            <a:normAutofit fontScale="90000"/>
          </a:bodyPr>
          <a:lstStyle/>
          <a:p>
            <a:r>
              <a:rPr lang="en-US" dirty="0"/>
              <a:t>Q7: </a:t>
            </a:r>
            <a:r>
              <a:rPr lang="en-US" b="1" dirty="0"/>
              <a:t>Describe what would encourage you to participate in a secure source exchange program. (continued)</a:t>
            </a:r>
            <a:endParaRPr lang="en-US" dirty="0"/>
          </a:p>
        </p:txBody>
      </p:sp>
      <p:sp>
        <p:nvSpPr>
          <p:cNvPr id="9" name="TextBox 8">
            <a:extLst>
              <a:ext uri="{FF2B5EF4-FFF2-40B4-BE49-F238E27FC236}">
                <a16:creationId xmlns="" xmlns:a16="http://schemas.microsoft.com/office/drawing/2014/main" id="{F429BE50-13E2-49B3-BB38-B35311B4146C}"/>
              </a:ext>
            </a:extLst>
          </p:cNvPr>
          <p:cNvSpPr txBox="1"/>
          <p:nvPr/>
        </p:nvSpPr>
        <p:spPr>
          <a:xfrm>
            <a:off x="78513" y="1814953"/>
            <a:ext cx="5597236" cy="5078313"/>
          </a:xfrm>
          <a:prstGeom prst="rect">
            <a:avLst/>
          </a:prstGeom>
          <a:noFill/>
        </p:spPr>
        <p:txBody>
          <a:bodyPr wrap="square" rtlCol="0">
            <a:spAutoFit/>
          </a:bodyPr>
          <a:lstStyle/>
          <a:p>
            <a:pPr marL="285750" lvl="0" indent="-285750">
              <a:buFont typeface="Arial" panose="020B0604020202020204" pitchFamily="34" charset="0"/>
              <a:buChar char="•"/>
            </a:pPr>
            <a:r>
              <a:rPr lang="en-US" dirty="0"/>
              <a:t>Low cost and not complicated. </a:t>
            </a:r>
          </a:p>
          <a:p>
            <a:pPr marL="285750" lvl="0" indent="-285750">
              <a:buFont typeface="Arial" panose="020B0604020202020204" pitchFamily="34" charset="0"/>
              <a:buChar char="•"/>
            </a:pPr>
            <a:r>
              <a:rPr lang="en-US" dirty="0"/>
              <a:t>The availability of special sources </a:t>
            </a:r>
          </a:p>
          <a:p>
            <a:pPr marL="285750" lvl="0" indent="-285750">
              <a:buFont typeface="Arial" panose="020B0604020202020204" pitchFamily="34" charset="0"/>
              <a:buChar char="•"/>
            </a:pPr>
            <a:r>
              <a:rPr lang="en-US" dirty="0"/>
              <a:t>Source somebody can use rather than being destroyed. Saves precious budget dollars. </a:t>
            </a:r>
          </a:p>
          <a:p>
            <a:pPr marL="285750" lvl="0" indent="-285750">
              <a:buFont typeface="Arial" panose="020B0604020202020204" pitchFamily="34" charset="0"/>
              <a:buChar char="•"/>
            </a:pPr>
            <a:r>
              <a:rPr lang="en-US" dirty="0"/>
              <a:t>Easy to use. Easy to transport sources or someone comes and gets them. </a:t>
            </a:r>
          </a:p>
          <a:p>
            <a:pPr marL="285750" lvl="0" indent="-285750">
              <a:buFont typeface="Arial" panose="020B0604020202020204" pitchFamily="34" charset="0"/>
              <a:buChar char="•"/>
            </a:pPr>
            <a:r>
              <a:rPr lang="en-US" dirty="0"/>
              <a:t>Alternative to high disposal cost and beneficial re-use of a still useful source. </a:t>
            </a:r>
          </a:p>
          <a:p>
            <a:pPr marL="285750" lvl="0" indent="-285750">
              <a:buFont typeface="Arial" panose="020B0604020202020204" pitchFamily="34" charset="0"/>
              <a:buChar char="•"/>
            </a:pPr>
            <a:r>
              <a:rPr lang="en-US" dirty="0"/>
              <a:t>SOURCE WE HAVE ARE USEFUL BUT WE DO NOT NEED THEM </a:t>
            </a:r>
          </a:p>
          <a:p>
            <a:pPr marL="285750" lvl="0" indent="-285750">
              <a:buFont typeface="Arial" panose="020B0604020202020204" pitchFamily="34" charset="0"/>
              <a:buChar char="•"/>
            </a:pPr>
            <a:r>
              <a:rPr lang="en-US" dirty="0"/>
              <a:t>I would be concerned about knowing if the sources are within the recommended working life identified in the Sealed Source and Device Registry Sheet. Also, how do I know if such sources have been exposed to environmental conditions exceeding the Conditions of Normal Use also listed in the Sealed Source and Device Registry Sheet. </a:t>
            </a:r>
          </a:p>
          <a:p>
            <a:pPr marL="285750" lvl="0" indent="-285750">
              <a:buFont typeface="Arial" panose="020B0604020202020204" pitchFamily="34" charset="0"/>
              <a:buChar char="•"/>
            </a:pPr>
            <a:r>
              <a:rPr lang="en-US" dirty="0"/>
              <a:t>general support of combine programs considered </a:t>
            </a:r>
          </a:p>
        </p:txBody>
      </p:sp>
      <p:sp>
        <p:nvSpPr>
          <p:cNvPr id="10" name="TextBox 9">
            <a:extLst>
              <a:ext uri="{FF2B5EF4-FFF2-40B4-BE49-F238E27FC236}">
                <a16:creationId xmlns="" xmlns:a16="http://schemas.microsoft.com/office/drawing/2014/main" id="{C8066121-F7CD-4FCF-8F72-1DEDCF78767F}"/>
              </a:ext>
            </a:extLst>
          </p:cNvPr>
          <p:cNvSpPr txBox="1"/>
          <p:nvPr/>
        </p:nvSpPr>
        <p:spPr>
          <a:xfrm>
            <a:off x="5885876" y="1819574"/>
            <a:ext cx="5788887" cy="5355312"/>
          </a:xfrm>
          <a:prstGeom prst="rect">
            <a:avLst/>
          </a:prstGeom>
          <a:noFill/>
        </p:spPr>
        <p:txBody>
          <a:bodyPr wrap="square" rtlCol="0">
            <a:spAutoFit/>
          </a:bodyPr>
          <a:lstStyle/>
          <a:p>
            <a:pPr marL="285750" lvl="0" indent="-285750">
              <a:buFont typeface="Arial" panose="020B0604020202020204" pitchFamily="34" charset="0"/>
              <a:buChar char="•"/>
            </a:pPr>
            <a:r>
              <a:rPr lang="en-US" dirty="0"/>
              <a:t>general support of combine programs considered </a:t>
            </a:r>
          </a:p>
          <a:p>
            <a:pPr marL="285750" lvl="0" indent="-285750">
              <a:buFont typeface="Arial" panose="020B0604020202020204" pitchFamily="34" charset="0"/>
              <a:buChar char="•"/>
            </a:pPr>
            <a:r>
              <a:rPr lang="en-US" dirty="0"/>
              <a:t>Information </a:t>
            </a:r>
          </a:p>
          <a:p>
            <a:pPr marL="285750" lvl="0" indent="-285750">
              <a:buFont typeface="Arial" panose="020B0604020202020204" pitchFamily="34" charset="0"/>
              <a:buChar char="•"/>
            </a:pPr>
            <a:r>
              <a:rPr lang="en-US" dirty="0"/>
              <a:t>recycling and cost </a:t>
            </a:r>
          </a:p>
          <a:p>
            <a:pPr marL="285750" lvl="0" indent="-285750">
              <a:buFont typeface="Arial" panose="020B0604020202020204" pitchFamily="34" charset="0"/>
              <a:buChar char="•"/>
            </a:pPr>
            <a:r>
              <a:rPr lang="en-US" dirty="0"/>
              <a:t>Putting unwanted sources to use rather than burying them. </a:t>
            </a:r>
          </a:p>
          <a:p>
            <a:pPr marL="285750" lvl="0" indent="-285750">
              <a:buFont typeface="Arial" panose="020B0604020202020204" pitchFamily="34" charset="0"/>
              <a:buChar char="•"/>
            </a:pPr>
            <a:r>
              <a:rPr lang="en-US" dirty="0"/>
              <a:t>safety </a:t>
            </a:r>
          </a:p>
          <a:p>
            <a:pPr marL="285750" lvl="0" indent="-285750">
              <a:buFont typeface="Arial" panose="020B0604020202020204" pitchFamily="34" charset="0"/>
              <a:buChar char="•"/>
            </a:pPr>
            <a:r>
              <a:rPr lang="en-US" dirty="0"/>
              <a:t>Lower Cost and best use of resources </a:t>
            </a:r>
          </a:p>
          <a:p>
            <a:pPr marL="285750" lvl="0" indent="-285750">
              <a:buFont typeface="Arial" panose="020B0604020202020204" pitchFamily="34" charset="0"/>
              <a:buChar char="•"/>
            </a:pPr>
            <a:r>
              <a:rPr lang="en-US" dirty="0"/>
              <a:t>If we take the time to register them, how many people really want them? </a:t>
            </a:r>
          </a:p>
          <a:p>
            <a:pPr marL="285750" lvl="0" indent="-285750">
              <a:buFont typeface="Arial" panose="020B0604020202020204" pitchFamily="34" charset="0"/>
              <a:buChar char="•"/>
            </a:pPr>
            <a:r>
              <a:rPr lang="en-US" dirty="0"/>
              <a:t>I would find two aspects useful: 1 - removing disused sources from my own inventory 2 - finding usable sources for low cost instead of buying new sources </a:t>
            </a:r>
          </a:p>
          <a:p>
            <a:pPr marL="285750" lvl="0" indent="-285750">
              <a:buFont typeface="Arial" panose="020B0604020202020204" pitchFamily="34" charset="0"/>
              <a:buChar char="•"/>
            </a:pPr>
            <a:r>
              <a:rPr lang="en-US" dirty="0"/>
              <a:t>Sources likely wouldn't be large enough for our use. </a:t>
            </a:r>
          </a:p>
          <a:p>
            <a:pPr marL="285750" lvl="0" indent="-285750">
              <a:buFont typeface="Arial" panose="020B0604020202020204" pitchFamily="34" charset="0"/>
              <a:buChar char="•"/>
            </a:pPr>
            <a:r>
              <a:rPr lang="en-US" dirty="0"/>
              <a:t>Elimination of liability and risk associated with unused sealed sources to the business. </a:t>
            </a:r>
          </a:p>
          <a:p>
            <a:pPr marL="285750" lvl="0" indent="-285750">
              <a:buFont typeface="Arial" panose="020B0604020202020204" pitchFamily="34" charset="0"/>
              <a:buChar char="•"/>
            </a:pPr>
            <a:r>
              <a:rPr lang="en-US" dirty="0"/>
              <a:t>When our density gauge no longer </a:t>
            </a:r>
            <a:r>
              <a:rPr lang="en-US" dirty="0" smtClean="0"/>
              <a:t>function </a:t>
            </a:r>
            <a:r>
              <a:rPr lang="en-US" dirty="0"/>
              <a:t>we would likely avail ourselves of this program. </a:t>
            </a:r>
            <a:endParaRPr lang="en-US" dirty="0" smtClean="0"/>
          </a:p>
          <a:p>
            <a:pPr lvl="0"/>
            <a:endParaRPr lang="en-US" dirty="0" smtClean="0"/>
          </a:p>
          <a:p>
            <a:pPr lvl="0"/>
            <a:endParaRPr lang="en-US" dirty="0"/>
          </a:p>
        </p:txBody>
      </p:sp>
      <p:sp>
        <p:nvSpPr>
          <p:cNvPr id="4" name="Slide Number Placeholder 3">
            <a:extLst>
              <a:ext uri="{FF2B5EF4-FFF2-40B4-BE49-F238E27FC236}">
                <a16:creationId xmlns="" xmlns:a16="http://schemas.microsoft.com/office/drawing/2014/main" id="{30422034-437B-48DE-A17C-006E5E85FFE1}"/>
              </a:ext>
            </a:extLst>
          </p:cNvPr>
          <p:cNvSpPr>
            <a:spLocks noGrp="1"/>
          </p:cNvSpPr>
          <p:nvPr>
            <p:ph type="sldNum" sz="quarter" idx="12"/>
          </p:nvPr>
        </p:nvSpPr>
        <p:spPr/>
        <p:txBody>
          <a:bodyPr/>
          <a:lstStyle/>
          <a:p>
            <a:fld id="{F4E780E4-64F7-406B-B7FF-5AFC86C962D4}" type="slidenum">
              <a:rPr lang="en-US" smtClean="0"/>
              <a:pPr/>
              <a:t>14</a:t>
            </a:fld>
            <a:endParaRPr lang="en-US" dirty="0"/>
          </a:p>
        </p:txBody>
      </p:sp>
    </p:spTree>
    <p:extLst>
      <p:ext uri="{BB962C8B-B14F-4D97-AF65-F5344CB8AC3E}">
        <p14:creationId xmlns:p14="http://schemas.microsoft.com/office/powerpoint/2010/main" val="42776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812F7D-B5C6-4627-85BC-9FFC853CDF2C}"/>
              </a:ext>
            </a:extLst>
          </p:cNvPr>
          <p:cNvSpPr>
            <a:spLocks noGrp="1"/>
          </p:cNvSpPr>
          <p:nvPr>
            <p:ph type="title"/>
          </p:nvPr>
        </p:nvSpPr>
        <p:spPr>
          <a:xfrm>
            <a:off x="838200" y="235821"/>
            <a:ext cx="10515600" cy="1325563"/>
          </a:xfrm>
        </p:spPr>
        <p:txBody>
          <a:bodyPr>
            <a:normAutofit fontScale="90000"/>
          </a:bodyPr>
          <a:lstStyle/>
          <a:p>
            <a:r>
              <a:rPr lang="en-US" dirty="0"/>
              <a:t>Q7: </a:t>
            </a:r>
            <a:r>
              <a:rPr lang="en-US" b="1" dirty="0"/>
              <a:t>Describe what would encourage you to participate in a secure source exchange program. (continued)</a:t>
            </a:r>
            <a:endParaRPr lang="en-US" dirty="0"/>
          </a:p>
        </p:txBody>
      </p:sp>
      <p:sp>
        <p:nvSpPr>
          <p:cNvPr id="9" name="TextBox 8">
            <a:extLst>
              <a:ext uri="{FF2B5EF4-FFF2-40B4-BE49-F238E27FC236}">
                <a16:creationId xmlns="" xmlns:a16="http://schemas.microsoft.com/office/drawing/2014/main" id="{F429BE50-13E2-49B3-BB38-B35311B4146C}"/>
              </a:ext>
            </a:extLst>
          </p:cNvPr>
          <p:cNvSpPr txBox="1"/>
          <p:nvPr/>
        </p:nvSpPr>
        <p:spPr>
          <a:xfrm>
            <a:off x="78513" y="1814953"/>
            <a:ext cx="5597236" cy="4801314"/>
          </a:xfrm>
          <a:prstGeom prst="rect">
            <a:avLst/>
          </a:prstGeom>
          <a:noFill/>
        </p:spPr>
        <p:txBody>
          <a:bodyPr wrap="square" rtlCol="0">
            <a:spAutoFit/>
          </a:bodyPr>
          <a:lstStyle/>
          <a:p>
            <a:pPr marL="285750" lvl="0" indent="-285750">
              <a:buFont typeface="Arial" panose="020B0604020202020204" pitchFamily="34" charset="0"/>
              <a:buChar char="•"/>
            </a:pPr>
            <a:r>
              <a:rPr lang="en-US" dirty="0"/>
              <a:t>Could possibly be less costly to resale the sealed source rather than legally dispose of source. </a:t>
            </a:r>
          </a:p>
          <a:p>
            <a:pPr marL="285750" lvl="0" indent="-285750">
              <a:buFont typeface="Arial" panose="020B0604020202020204" pitchFamily="34" charset="0"/>
              <a:buChar char="•"/>
            </a:pPr>
            <a:r>
              <a:rPr lang="en-US" dirty="0"/>
              <a:t>Ability to move sources out and to get new sources. </a:t>
            </a:r>
          </a:p>
          <a:p>
            <a:pPr marL="285750" lvl="0" indent="-285750">
              <a:buFont typeface="Arial" panose="020B0604020202020204" pitchFamily="34" charset="0"/>
              <a:buChar char="•"/>
            </a:pPr>
            <a:r>
              <a:rPr lang="en-US" dirty="0"/>
              <a:t>Alternative to cost of disposing useful sources </a:t>
            </a:r>
          </a:p>
          <a:p>
            <a:pPr marL="285750" lvl="0" indent="-285750">
              <a:buFont typeface="Arial" panose="020B0604020202020204" pitchFamily="34" charset="0"/>
              <a:buChar char="•"/>
            </a:pPr>
            <a:r>
              <a:rPr lang="en-US" dirty="0"/>
              <a:t>We have several source that have been removed that could be used by someone. The sources are currently being stored. </a:t>
            </a:r>
          </a:p>
          <a:p>
            <a:pPr marL="285750" lvl="0" indent="-285750">
              <a:buFont typeface="Arial" panose="020B0604020202020204" pitchFamily="34" charset="0"/>
              <a:buChar char="•"/>
            </a:pPr>
            <a:r>
              <a:rPr lang="en-US" dirty="0"/>
              <a:t>Having an option other than storing a disused source. </a:t>
            </a:r>
          </a:p>
          <a:p>
            <a:pPr marL="285750" lvl="0" indent="-285750">
              <a:buFont typeface="Arial" panose="020B0604020202020204" pitchFamily="34" charset="0"/>
              <a:buChar char="•"/>
            </a:pPr>
            <a:r>
              <a:rPr lang="en-US" dirty="0"/>
              <a:t>Cost of obtaining new equipment vs program equip. </a:t>
            </a:r>
          </a:p>
          <a:p>
            <a:pPr marL="285750" lvl="0" indent="-285750">
              <a:buFont typeface="Arial" panose="020B0604020202020204" pitchFamily="34" charset="0"/>
              <a:buChar char="•"/>
            </a:pPr>
            <a:r>
              <a:rPr lang="en-US" dirty="0"/>
              <a:t>if we were to have a permanent office in Ill. </a:t>
            </a:r>
          </a:p>
          <a:p>
            <a:pPr marL="285750" lvl="0" indent="-285750">
              <a:buFont typeface="Arial" panose="020B0604020202020204" pitchFamily="34" charset="0"/>
              <a:buChar char="•"/>
            </a:pPr>
            <a:r>
              <a:rPr lang="en-US" dirty="0"/>
              <a:t>The opportunity to dispose of older equipment without the cost of the higher disposal fees. </a:t>
            </a:r>
          </a:p>
          <a:p>
            <a:pPr marL="285750" lvl="0" indent="-285750">
              <a:buFont typeface="Arial" panose="020B0604020202020204" pitchFamily="34" charset="0"/>
              <a:buChar char="•"/>
            </a:pPr>
            <a:r>
              <a:rPr lang="en-US" dirty="0"/>
              <a:t>Being able to save money by passing shipping costs on to someone who could use the low curie source we would normally pay to dispose of </a:t>
            </a:r>
          </a:p>
          <a:p>
            <a:pPr marL="285750" lvl="0" indent="-285750">
              <a:buFont typeface="Arial" panose="020B0604020202020204" pitchFamily="34" charset="0"/>
              <a:buChar char="•"/>
            </a:pPr>
            <a:r>
              <a:rPr lang="en-US" dirty="0"/>
              <a:t>Turnaround time and cost </a:t>
            </a:r>
            <a:endParaRPr lang="en-US" dirty="0" smtClean="0"/>
          </a:p>
          <a:p>
            <a:pPr lvl="0"/>
            <a:endParaRPr lang="en-US" dirty="0"/>
          </a:p>
        </p:txBody>
      </p:sp>
      <p:sp>
        <p:nvSpPr>
          <p:cNvPr id="10" name="TextBox 9">
            <a:extLst>
              <a:ext uri="{FF2B5EF4-FFF2-40B4-BE49-F238E27FC236}">
                <a16:creationId xmlns="" xmlns:a16="http://schemas.microsoft.com/office/drawing/2014/main" id="{C8066121-F7CD-4FCF-8F72-1DEDCF78767F}"/>
              </a:ext>
            </a:extLst>
          </p:cNvPr>
          <p:cNvSpPr txBox="1"/>
          <p:nvPr/>
        </p:nvSpPr>
        <p:spPr>
          <a:xfrm>
            <a:off x="5885876" y="1819574"/>
            <a:ext cx="5788887" cy="5355312"/>
          </a:xfrm>
          <a:prstGeom prst="rect">
            <a:avLst/>
          </a:prstGeom>
          <a:noFill/>
        </p:spPr>
        <p:txBody>
          <a:bodyPr wrap="square" rtlCol="0">
            <a:spAutoFit/>
          </a:bodyPr>
          <a:lstStyle/>
          <a:p>
            <a:pPr marL="285750" lvl="0" indent="-285750">
              <a:buFont typeface="Arial" panose="020B0604020202020204" pitchFamily="34" charset="0"/>
              <a:buChar char="•"/>
            </a:pPr>
            <a:r>
              <a:rPr lang="en-US" dirty="0"/>
              <a:t>Hopewell Designs, Inc. is a manufacturer of irradiator systems for calibration of instruments and irradiation of dosimetry. We are always looking for used Cs-137 sealed sources to recycle into our irradiators. </a:t>
            </a:r>
          </a:p>
          <a:p>
            <a:pPr marL="285750" lvl="0" indent="-285750">
              <a:buFont typeface="Arial" panose="020B0604020202020204" pitchFamily="34" charset="0"/>
              <a:buChar char="•"/>
            </a:pPr>
            <a:r>
              <a:rPr lang="en-US" dirty="0"/>
              <a:t>Making it easy with minimum hassle. </a:t>
            </a:r>
          </a:p>
          <a:p>
            <a:pPr marL="285750" lvl="0" indent="-285750">
              <a:buFont typeface="Arial" panose="020B0604020202020204" pitchFamily="34" charset="0"/>
              <a:buChar char="•"/>
            </a:pPr>
            <a:r>
              <a:rPr lang="en-US" dirty="0"/>
              <a:t>Availability of sources I could use </a:t>
            </a:r>
          </a:p>
          <a:p>
            <a:pPr marL="285750" lvl="0" indent="-285750">
              <a:buFont typeface="Arial" panose="020B0604020202020204" pitchFamily="34" charset="0"/>
              <a:buChar char="•"/>
            </a:pPr>
            <a:r>
              <a:rPr lang="en-US" dirty="0"/>
              <a:t>Need </a:t>
            </a:r>
          </a:p>
          <a:p>
            <a:pPr marL="285750" lvl="0" indent="-285750">
              <a:buFont typeface="Arial" panose="020B0604020202020204" pitchFamily="34" charset="0"/>
              <a:buChar char="•"/>
            </a:pPr>
            <a:r>
              <a:rPr lang="en-US" dirty="0"/>
              <a:t>Cost benefits </a:t>
            </a:r>
          </a:p>
          <a:p>
            <a:pPr marL="285750" lvl="0" indent="-285750">
              <a:buFont typeface="Arial" panose="020B0604020202020204" pitchFamily="34" charset="0"/>
              <a:buChar char="•"/>
            </a:pPr>
            <a:r>
              <a:rPr lang="en-US" dirty="0"/>
              <a:t>Simple, safe and secure </a:t>
            </a:r>
          </a:p>
          <a:p>
            <a:pPr marL="285750" lvl="0" indent="-285750">
              <a:buFont typeface="Arial" panose="020B0604020202020204" pitchFamily="34" charset="0"/>
              <a:buChar char="•"/>
            </a:pPr>
            <a:r>
              <a:rPr lang="en-US" dirty="0"/>
              <a:t>Anything to lower outrageous disposal costs </a:t>
            </a:r>
          </a:p>
          <a:p>
            <a:pPr marL="285750" lvl="0" indent="-285750">
              <a:buFont typeface="Arial" panose="020B0604020202020204" pitchFamily="34" charset="0"/>
              <a:buChar char="•"/>
            </a:pPr>
            <a:r>
              <a:rPr lang="en-US" dirty="0"/>
              <a:t>Not in the budget or mission of the program. The licensee should budget for disposal </a:t>
            </a:r>
          </a:p>
          <a:p>
            <a:pPr marL="285750" lvl="0" indent="-285750">
              <a:buFont typeface="Arial" panose="020B0604020202020204" pitchFamily="34" charset="0"/>
              <a:buChar char="•"/>
            </a:pPr>
            <a:r>
              <a:rPr lang="en-US" dirty="0"/>
              <a:t>Low cost </a:t>
            </a:r>
          </a:p>
          <a:p>
            <a:pPr marL="285750" lvl="0" indent="-285750">
              <a:buFont typeface="Arial" panose="020B0604020202020204" pitchFamily="34" charset="0"/>
              <a:buChar char="•"/>
            </a:pPr>
            <a:r>
              <a:rPr lang="en-US" dirty="0"/>
              <a:t>Have many sources to get rid </a:t>
            </a:r>
          </a:p>
          <a:p>
            <a:pPr marL="285750" lvl="0" indent="-285750">
              <a:buFont typeface="Arial" panose="020B0604020202020204" pitchFamily="34" charset="0"/>
              <a:buChar char="•"/>
            </a:pPr>
            <a:r>
              <a:rPr lang="en-US" dirty="0"/>
              <a:t>Affordability </a:t>
            </a:r>
          </a:p>
          <a:p>
            <a:pPr marL="285750" lvl="0" indent="-285750">
              <a:buFont typeface="Arial" panose="020B0604020202020204" pitchFamily="34" charset="0"/>
              <a:buChar char="•"/>
            </a:pPr>
            <a:r>
              <a:rPr lang="en-US" dirty="0"/>
              <a:t>The ability to reduce disposal costs. </a:t>
            </a:r>
          </a:p>
          <a:p>
            <a:pPr marL="285750" lvl="0" indent="-285750">
              <a:buFont typeface="Arial" panose="020B0604020202020204" pitchFamily="34" charset="0"/>
              <a:buChar char="•"/>
            </a:pPr>
            <a:r>
              <a:rPr lang="en-US" dirty="0"/>
              <a:t>Easier ability to get rid of unwanted sources. </a:t>
            </a:r>
          </a:p>
          <a:p>
            <a:pPr marL="285750" lvl="0" indent="-285750">
              <a:buFont typeface="Arial" panose="020B0604020202020204" pitchFamily="34" charset="0"/>
              <a:buChar char="•"/>
            </a:pPr>
            <a:endParaRPr lang="en-US" dirty="0" smtClean="0"/>
          </a:p>
          <a:p>
            <a:pPr lvl="0"/>
            <a:endParaRPr lang="en-US" dirty="0"/>
          </a:p>
        </p:txBody>
      </p:sp>
      <p:sp>
        <p:nvSpPr>
          <p:cNvPr id="4" name="Slide Number Placeholder 3">
            <a:extLst>
              <a:ext uri="{FF2B5EF4-FFF2-40B4-BE49-F238E27FC236}">
                <a16:creationId xmlns="" xmlns:a16="http://schemas.microsoft.com/office/drawing/2014/main" id="{30422034-437B-48DE-A17C-006E5E85FFE1}"/>
              </a:ext>
            </a:extLst>
          </p:cNvPr>
          <p:cNvSpPr>
            <a:spLocks noGrp="1"/>
          </p:cNvSpPr>
          <p:nvPr>
            <p:ph type="sldNum" sz="quarter" idx="12"/>
          </p:nvPr>
        </p:nvSpPr>
        <p:spPr/>
        <p:txBody>
          <a:bodyPr/>
          <a:lstStyle/>
          <a:p>
            <a:fld id="{F4E780E4-64F7-406B-B7FF-5AFC86C962D4}" type="slidenum">
              <a:rPr lang="en-US" smtClean="0"/>
              <a:pPr/>
              <a:t>15</a:t>
            </a:fld>
            <a:endParaRPr lang="en-US" dirty="0"/>
          </a:p>
        </p:txBody>
      </p:sp>
    </p:spTree>
    <p:extLst>
      <p:ext uri="{BB962C8B-B14F-4D97-AF65-F5344CB8AC3E}">
        <p14:creationId xmlns:p14="http://schemas.microsoft.com/office/powerpoint/2010/main" val="4277349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812F7D-B5C6-4627-85BC-9FFC853CDF2C}"/>
              </a:ext>
            </a:extLst>
          </p:cNvPr>
          <p:cNvSpPr>
            <a:spLocks noGrp="1"/>
          </p:cNvSpPr>
          <p:nvPr>
            <p:ph type="title"/>
          </p:nvPr>
        </p:nvSpPr>
        <p:spPr>
          <a:xfrm>
            <a:off x="838200" y="235821"/>
            <a:ext cx="10515600" cy="1325563"/>
          </a:xfrm>
        </p:spPr>
        <p:txBody>
          <a:bodyPr>
            <a:normAutofit fontScale="90000"/>
          </a:bodyPr>
          <a:lstStyle/>
          <a:p>
            <a:r>
              <a:rPr lang="en-US" dirty="0"/>
              <a:t>Q7: </a:t>
            </a:r>
            <a:r>
              <a:rPr lang="en-US" b="1" dirty="0"/>
              <a:t>Describe what would encourage you to participate in a secure source exchange program. (continued)</a:t>
            </a:r>
            <a:endParaRPr lang="en-US" dirty="0"/>
          </a:p>
        </p:txBody>
      </p:sp>
      <p:sp>
        <p:nvSpPr>
          <p:cNvPr id="9" name="TextBox 8">
            <a:extLst>
              <a:ext uri="{FF2B5EF4-FFF2-40B4-BE49-F238E27FC236}">
                <a16:creationId xmlns="" xmlns:a16="http://schemas.microsoft.com/office/drawing/2014/main" id="{F429BE50-13E2-49B3-BB38-B35311B4146C}"/>
              </a:ext>
            </a:extLst>
          </p:cNvPr>
          <p:cNvSpPr txBox="1"/>
          <p:nvPr/>
        </p:nvSpPr>
        <p:spPr>
          <a:xfrm>
            <a:off x="78513" y="1814953"/>
            <a:ext cx="5597236" cy="5355312"/>
          </a:xfrm>
          <a:prstGeom prst="rect">
            <a:avLst/>
          </a:prstGeom>
          <a:noFill/>
        </p:spPr>
        <p:txBody>
          <a:bodyPr wrap="square" rtlCol="0">
            <a:spAutoFit/>
          </a:bodyPr>
          <a:lstStyle/>
          <a:p>
            <a:pPr marL="285750" lvl="0" indent="-285750">
              <a:buFont typeface="Arial" panose="020B0604020202020204" pitchFamily="34" charset="0"/>
              <a:buChar char="•"/>
            </a:pPr>
            <a:r>
              <a:rPr lang="en-US" dirty="0"/>
              <a:t>Rather than obtain a source through the exchange program, I would like it to be like a lending library, where I could use the source for a defined period of time, and then return it for safe-keeping. </a:t>
            </a:r>
          </a:p>
          <a:p>
            <a:pPr marL="285750" lvl="0" indent="-285750">
              <a:buFont typeface="Arial" panose="020B0604020202020204" pitchFamily="34" charset="0"/>
              <a:buChar char="•"/>
            </a:pPr>
            <a:r>
              <a:rPr lang="en-US" dirty="0"/>
              <a:t>Recycling is always a good idea and having support from inspectors as an approved method of disposal would be fantastic. </a:t>
            </a:r>
          </a:p>
          <a:p>
            <a:pPr marL="285750" lvl="0" indent="-285750">
              <a:buFont typeface="Arial" panose="020B0604020202020204" pitchFamily="34" charset="0"/>
              <a:buChar char="•"/>
            </a:pPr>
            <a:r>
              <a:rPr lang="en-US" dirty="0"/>
              <a:t>Simplicity in use. Low cost. </a:t>
            </a:r>
          </a:p>
          <a:p>
            <a:pPr marL="285750" lvl="0" indent="-285750">
              <a:buFont typeface="Arial" panose="020B0604020202020204" pitchFamily="34" charset="0"/>
              <a:buChar char="•"/>
            </a:pPr>
            <a:r>
              <a:rPr lang="en-US" dirty="0"/>
              <a:t>Assistance in streamlining the transfer process </a:t>
            </a:r>
          </a:p>
          <a:p>
            <a:pPr marL="285750" lvl="0" indent="-285750">
              <a:buFont typeface="Arial" panose="020B0604020202020204" pitchFamily="34" charset="0"/>
              <a:buChar char="•"/>
            </a:pPr>
            <a:r>
              <a:rPr lang="en-US" dirty="0"/>
              <a:t>We currently trade in old devices for new ones, do not dispose of sources </a:t>
            </a:r>
          </a:p>
          <a:p>
            <a:pPr marL="285750" lvl="0" indent="-285750">
              <a:buFont typeface="Arial" panose="020B0604020202020204" pitchFamily="34" charset="0"/>
              <a:buChar char="•"/>
            </a:pPr>
            <a:r>
              <a:rPr lang="en-US" dirty="0"/>
              <a:t>Looking to dispose of several sources that have not been in use. </a:t>
            </a:r>
          </a:p>
          <a:p>
            <a:pPr marL="285750" lvl="0" indent="-285750">
              <a:buFont typeface="Arial" panose="020B0604020202020204" pitchFamily="34" charset="0"/>
              <a:buChar char="•"/>
            </a:pPr>
            <a:r>
              <a:rPr lang="en-US" dirty="0"/>
              <a:t>Cost savings, </a:t>
            </a:r>
            <a:r>
              <a:rPr lang="en-US" dirty="0" err="1"/>
              <a:t>trackability</a:t>
            </a:r>
            <a:r>
              <a:rPr lang="en-US" dirty="0"/>
              <a:t> of sources, safety </a:t>
            </a:r>
          </a:p>
          <a:p>
            <a:pPr marL="285750" lvl="0" indent="-285750">
              <a:buFont typeface="Arial" panose="020B0604020202020204" pitchFamily="34" charset="0"/>
              <a:buChar char="•"/>
            </a:pPr>
            <a:r>
              <a:rPr lang="en-US" dirty="0"/>
              <a:t>currently the cost of disposal has been the main obstacle in eliminating sources that are no longer being used. </a:t>
            </a:r>
          </a:p>
          <a:p>
            <a:pPr marL="285750" lvl="0" indent="-285750">
              <a:buFont typeface="Arial" panose="020B0604020202020204" pitchFamily="34" charset="0"/>
              <a:buChar char="•"/>
            </a:pPr>
            <a:r>
              <a:rPr lang="en-US" dirty="0"/>
              <a:t>Cost savings. </a:t>
            </a:r>
          </a:p>
          <a:p>
            <a:pPr lvl="0"/>
            <a:endParaRPr lang="en-US" dirty="0"/>
          </a:p>
        </p:txBody>
      </p:sp>
      <p:sp>
        <p:nvSpPr>
          <p:cNvPr id="10" name="TextBox 9">
            <a:extLst>
              <a:ext uri="{FF2B5EF4-FFF2-40B4-BE49-F238E27FC236}">
                <a16:creationId xmlns="" xmlns:a16="http://schemas.microsoft.com/office/drawing/2014/main" id="{C8066121-F7CD-4FCF-8F72-1DEDCF78767F}"/>
              </a:ext>
            </a:extLst>
          </p:cNvPr>
          <p:cNvSpPr txBox="1"/>
          <p:nvPr/>
        </p:nvSpPr>
        <p:spPr>
          <a:xfrm>
            <a:off x="5885876" y="1819574"/>
            <a:ext cx="5788887" cy="5355312"/>
          </a:xfrm>
          <a:prstGeom prst="rect">
            <a:avLst/>
          </a:prstGeom>
          <a:noFill/>
        </p:spPr>
        <p:txBody>
          <a:bodyPr wrap="square" rtlCol="0">
            <a:spAutoFit/>
          </a:bodyPr>
          <a:lstStyle/>
          <a:p>
            <a:pPr marL="285750" lvl="0" indent="-285750">
              <a:buFont typeface="Arial" panose="020B0604020202020204" pitchFamily="34" charset="0"/>
              <a:buChar char="•"/>
            </a:pPr>
            <a:r>
              <a:rPr lang="en-US" dirty="0"/>
              <a:t>Cheaper disposal for unused sources </a:t>
            </a:r>
          </a:p>
          <a:p>
            <a:pPr marL="285750" lvl="0" indent="-285750">
              <a:buFont typeface="Arial" panose="020B0604020202020204" pitchFamily="34" charset="0"/>
              <a:buChar char="•"/>
            </a:pPr>
            <a:r>
              <a:rPr lang="en-US" dirty="0"/>
              <a:t>High cost of source disposal. </a:t>
            </a:r>
          </a:p>
          <a:p>
            <a:pPr marL="285750" lvl="0" indent="-285750">
              <a:buFont typeface="Arial" panose="020B0604020202020204" pitchFamily="34" charset="0"/>
              <a:buChar char="•"/>
            </a:pPr>
            <a:r>
              <a:rPr lang="en-US" dirty="0"/>
              <a:t>Low/no cost sources </a:t>
            </a:r>
          </a:p>
          <a:p>
            <a:pPr marL="285750" lvl="0" indent="-285750">
              <a:buFont typeface="Arial" panose="020B0604020202020204" pitchFamily="34" charset="0"/>
              <a:buChar char="•"/>
            </a:pPr>
            <a:r>
              <a:rPr lang="en-US" dirty="0"/>
              <a:t>I like the idea of recycling rather than disposing. I think it would benefit everyone. </a:t>
            </a:r>
          </a:p>
          <a:p>
            <a:pPr marL="285750" lvl="0" indent="-285750">
              <a:buFont typeface="Arial" panose="020B0604020202020204" pitchFamily="34" charset="0"/>
              <a:buChar char="•"/>
            </a:pPr>
            <a:r>
              <a:rPr lang="en-US" dirty="0"/>
              <a:t>To dispose of a source that is no longer in use. </a:t>
            </a:r>
          </a:p>
          <a:p>
            <a:pPr marL="285750" lvl="0" indent="-285750">
              <a:buFont typeface="Arial" panose="020B0604020202020204" pitchFamily="34" charset="0"/>
              <a:buChar char="•"/>
            </a:pPr>
            <a:r>
              <a:rPr lang="en-US" dirty="0"/>
              <a:t>Cutting cost to dispose of them and buying them. </a:t>
            </a:r>
          </a:p>
          <a:p>
            <a:pPr marL="285750" lvl="0" indent="-285750">
              <a:buFont typeface="Arial" panose="020B0604020202020204" pitchFamily="34" charset="0"/>
              <a:buChar char="•"/>
            </a:pPr>
            <a:r>
              <a:rPr lang="en-US" dirty="0"/>
              <a:t>information on how the program would work and any information on the anticipated time to process and moving sources. </a:t>
            </a:r>
          </a:p>
          <a:p>
            <a:pPr marL="285750" lvl="0" indent="-285750">
              <a:buFont typeface="Arial" panose="020B0604020202020204" pitchFamily="34" charset="0"/>
              <a:buChar char="•"/>
            </a:pPr>
            <a:r>
              <a:rPr lang="en-US" dirty="0"/>
              <a:t>Regulatory compliance of participants </a:t>
            </a:r>
          </a:p>
          <a:p>
            <a:pPr marL="285750" lvl="0" indent="-285750">
              <a:buFont typeface="Arial" panose="020B0604020202020204" pitchFamily="34" charset="0"/>
              <a:buChar char="•"/>
            </a:pPr>
            <a:r>
              <a:rPr lang="en-US" dirty="0"/>
              <a:t>Would only use to dispose of unwanted sources </a:t>
            </a:r>
          </a:p>
          <a:p>
            <a:pPr marL="285750" lvl="0" indent="-285750">
              <a:buFont typeface="Arial" panose="020B0604020202020204" pitchFamily="34" charset="0"/>
              <a:buChar char="•"/>
            </a:pPr>
            <a:r>
              <a:rPr lang="en-US" dirty="0"/>
              <a:t>Being able to get rid of sources without having to pay </a:t>
            </a:r>
          </a:p>
          <a:p>
            <a:pPr marL="285750" indent="-285750">
              <a:buFont typeface="Arial" panose="020B0604020202020204" pitchFamily="34" charset="0"/>
              <a:buChar char="•"/>
            </a:pPr>
            <a:r>
              <a:rPr lang="en-US" dirty="0"/>
              <a:t>Reduced paperwork compared to disposal. </a:t>
            </a:r>
            <a:endParaRPr lang="en-US" dirty="0" smtClean="0"/>
          </a:p>
          <a:p>
            <a:pPr marL="285750" lvl="0" indent="-285750">
              <a:buFont typeface="Arial" panose="020B0604020202020204" pitchFamily="34" charset="0"/>
              <a:buChar char="•"/>
            </a:pPr>
            <a:r>
              <a:rPr lang="en-US" dirty="0"/>
              <a:t>Reusing the source instead of paying for disposal. </a:t>
            </a:r>
          </a:p>
          <a:p>
            <a:pPr marL="285750" lvl="0" indent="-285750">
              <a:buFont typeface="Arial" panose="020B0604020202020204" pitchFamily="34" charset="0"/>
              <a:buChar char="•"/>
            </a:pPr>
            <a:r>
              <a:rPr lang="en-US" dirty="0"/>
              <a:t>Integrity and security of the handling and transport. External survey prior to handling out. </a:t>
            </a:r>
          </a:p>
          <a:p>
            <a:pPr marL="285750" lvl="0" indent="-285750">
              <a:buFont typeface="Arial" panose="020B0604020202020204" pitchFamily="34" charset="0"/>
              <a:buChar char="•"/>
            </a:pPr>
            <a:r>
              <a:rPr lang="en-US" dirty="0"/>
              <a:t>The cost of returning the old source. </a:t>
            </a:r>
          </a:p>
          <a:p>
            <a:pPr marL="285750" lvl="0" indent="-285750">
              <a:buFont typeface="Arial" panose="020B0604020202020204" pitchFamily="34" charset="0"/>
              <a:buChar char="•"/>
            </a:pPr>
            <a:endParaRPr lang="en-US" dirty="0"/>
          </a:p>
        </p:txBody>
      </p:sp>
      <p:sp>
        <p:nvSpPr>
          <p:cNvPr id="4" name="Slide Number Placeholder 3">
            <a:extLst>
              <a:ext uri="{FF2B5EF4-FFF2-40B4-BE49-F238E27FC236}">
                <a16:creationId xmlns="" xmlns:a16="http://schemas.microsoft.com/office/drawing/2014/main" id="{30422034-437B-48DE-A17C-006E5E85FFE1}"/>
              </a:ext>
            </a:extLst>
          </p:cNvPr>
          <p:cNvSpPr>
            <a:spLocks noGrp="1"/>
          </p:cNvSpPr>
          <p:nvPr>
            <p:ph type="sldNum" sz="quarter" idx="12"/>
          </p:nvPr>
        </p:nvSpPr>
        <p:spPr/>
        <p:txBody>
          <a:bodyPr/>
          <a:lstStyle/>
          <a:p>
            <a:fld id="{F4E780E4-64F7-406B-B7FF-5AFC86C962D4}" type="slidenum">
              <a:rPr lang="en-US" smtClean="0"/>
              <a:pPr/>
              <a:t>16</a:t>
            </a:fld>
            <a:endParaRPr lang="en-US" dirty="0"/>
          </a:p>
        </p:txBody>
      </p:sp>
    </p:spTree>
    <p:extLst>
      <p:ext uri="{BB962C8B-B14F-4D97-AF65-F5344CB8AC3E}">
        <p14:creationId xmlns:p14="http://schemas.microsoft.com/office/powerpoint/2010/main" val="3654122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812F7D-B5C6-4627-85BC-9FFC853CDF2C}"/>
              </a:ext>
            </a:extLst>
          </p:cNvPr>
          <p:cNvSpPr>
            <a:spLocks noGrp="1"/>
          </p:cNvSpPr>
          <p:nvPr>
            <p:ph type="title"/>
          </p:nvPr>
        </p:nvSpPr>
        <p:spPr>
          <a:xfrm>
            <a:off x="838200" y="235821"/>
            <a:ext cx="10515600" cy="1325563"/>
          </a:xfrm>
        </p:spPr>
        <p:txBody>
          <a:bodyPr>
            <a:normAutofit fontScale="90000"/>
          </a:bodyPr>
          <a:lstStyle/>
          <a:p>
            <a:r>
              <a:rPr lang="en-US" dirty="0"/>
              <a:t>Q7: </a:t>
            </a:r>
            <a:r>
              <a:rPr lang="en-US" b="1" dirty="0"/>
              <a:t>Describe what would encourage you to participate in a secure source exchange program. (continued)</a:t>
            </a:r>
            <a:endParaRPr lang="en-US" dirty="0"/>
          </a:p>
        </p:txBody>
      </p:sp>
      <p:sp>
        <p:nvSpPr>
          <p:cNvPr id="9" name="TextBox 8">
            <a:extLst>
              <a:ext uri="{FF2B5EF4-FFF2-40B4-BE49-F238E27FC236}">
                <a16:creationId xmlns="" xmlns:a16="http://schemas.microsoft.com/office/drawing/2014/main" id="{F429BE50-13E2-49B3-BB38-B35311B4146C}"/>
              </a:ext>
            </a:extLst>
          </p:cNvPr>
          <p:cNvSpPr txBox="1"/>
          <p:nvPr/>
        </p:nvSpPr>
        <p:spPr>
          <a:xfrm>
            <a:off x="78513" y="1814953"/>
            <a:ext cx="5597236" cy="5355312"/>
          </a:xfrm>
          <a:prstGeom prst="rect">
            <a:avLst/>
          </a:prstGeom>
          <a:noFill/>
        </p:spPr>
        <p:txBody>
          <a:bodyPr wrap="square" rtlCol="0">
            <a:spAutoFit/>
          </a:bodyPr>
          <a:lstStyle/>
          <a:p>
            <a:pPr marL="285750" lvl="0" indent="-285750">
              <a:buFont typeface="Arial" panose="020B0604020202020204" pitchFamily="34" charset="0"/>
              <a:buChar char="•"/>
            </a:pPr>
            <a:r>
              <a:rPr lang="en-US" dirty="0"/>
              <a:t>Ease of use </a:t>
            </a:r>
          </a:p>
          <a:p>
            <a:pPr marL="285750" lvl="0" indent="-285750">
              <a:buFont typeface="Arial" panose="020B0604020202020204" pitchFamily="34" charset="0"/>
              <a:buChar char="•"/>
            </a:pPr>
            <a:r>
              <a:rPr lang="en-US" dirty="0"/>
              <a:t>Lower Cost's and Reputable Customers </a:t>
            </a:r>
          </a:p>
          <a:p>
            <a:pPr marL="285750" lvl="0" indent="-285750">
              <a:buFont typeface="Arial" panose="020B0604020202020204" pitchFamily="34" charset="0"/>
              <a:buChar char="•"/>
            </a:pPr>
            <a:r>
              <a:rPr lang="en-US" dirty="0"/>
              <a:t>Nothing really. the company we order from has a one for one disposal for sources ordered from them. </a:t>
            </a:r>
          </a:p>
          <a:p>
            <a:pPr marL="285750" lvl="0" indent="-285750">
              <a:buFont typeface="Arial" panose="020B0604020202020204" pitchFamily="34" charset="0"/>
              <a:buChar char="•"/>
            </a:pPr>
            <a:r>
              <a:rPr lang="en-US" dirty="0"/>
              <a:t>not have to pay for shipping fees </a:t>
            </a:r>
          </a:p>
          <a:p>
            <a:pPr marL="285750" lvl="0" indent="-285750">
              <a:buFont typeface="Arial" panose="020B0604020202020204" pitchFamily="34" charset="0"/>
              <a:buChar char="•"/>
            </a:pPr>
            <a:r>
              <a:rPr lang="en-US" dirty="0"/>
              <a:t>If the disused sealed sources available had up to date leak tests completed if required. </a:t>
            </a:r>
          </a:p>
          <a:p>
            <a:pPr marL="285750" lvl="0" indent="-285750">
              <a:buFont typeface="Arial" panose="020B0604020202020204" pitchFamily="34" charset="0"/>
              <a:buChar char="•"/>
            </a:pPr>
            <a:r>
              <a:rPr lang="en-US" dirty="0"/>
              <a:t>Saves money and keeps licensees from disposing of sources that may be beneficial to others. </a:t>
            </a:r>
          </a:p>
          <a:p>
            <a:pPr marL="285750" lvl="0" indent="-285750">
              <a:buFont typeface="Arial" panose="020B0604020202020204" pitchFamily="34" charset="0"/>
              <a:buChar char="•"/>
            </a:pPr>
            <a:r>
              <a:rPr lang="en-US" dirty="0"/>
              <a:t>The high cost to dispose of source(s) and if the source is still has a useful life why dispose of it if someone could use it. </a:t>
            </a:r>
          </a:p>
          <a:p>
            <a:pPr marL="285750" lvl="0" indent="-285750">
              <a:buFont typeface="Arial" panose="020B0604020202020204" pitchFamily="34" charset="0"/>
              <a:buChar char="•"/>
            </a:pPr>
            <a:r>
              <a:rPr lang="en-US" dirty="0"/>
              <a:t>Low cost for recycling vs. disposal </a:t>
            </a:r>
          </a:p>
          <a:p>
            <a:pPr marL="285750" lvl="0" indent="-285750">
              <a:buFont typeface="Arial" panose="020B0604020202020204" pitchFamily="34" charset="0"/>
              <a:buChar char="•"/>
            </a:pPr>
            <a:r>
              <a:rPr lang="en-US" dirty="0"/>
              <a:t>Cost of sources, costs for prep, transportation, installation </a:t>
            </a:r>
          </a:p>
          <a:p>
            <a:pPr marL="285750" lvl="0" indent="-285750">
              <a:buFont typeface="Arial" panose="020B0604020202020204" pitchFamily="34" charset="0"/>
              <a:buChar char="•"/>
            </a:pPr>
            <a:r>
              <a:rPr lang="en-US" dirty="0"/>
              <a:t>we have several sources we no longer need. </a:t>
            </a:r>
          </a:p>
          <a:p>
            <a:pPr marL="285750" lvl="0" indent="-285750">
              <a:buFont typeface="Arial" panose="020B0604020202020204" pitchFamily="34" charset="0"/>
              <a:buChar char="•"/>
            </a:pPr>
            <a:r>
              <a:rPr lang="en-US" dirty="0"/>
              <a:t>none needed. I think it is a great idea. </a:t>
            </a:r>
          </a:p>
          <a:p>
            <a:pPr marL="285750" lvl="0" indent="-285750">
              <a:buFont typeface="Arial" panose="020B0604020202020204" pitchFamily="34" charset="0"/>
              <a:buChar char="•"/>
            </a:pPr>
            <a:r>
              <a:rPr lang="en-US" dirty="0"/>
              <a:t>Cost for disposal is outrageous </a:t>
            </a:r>
          </a:p>
          <a:p>
            <a:pPr lvl="0"/>
            <a:endParaRPr lang="en-US" dirty="0"/>
          </a:p>
        </p:txBody>
      </p:sp>
      <p:sp>
        <p:nvSpPr>
          <p:cNvPr id="10" name="TextBox 9">
            <a:extLst>
              <a:ext uri="{FF2B5EF4-FFF2-40B4-BE49-F238E27FC236}">
                <a16:creationId xmlns="" xmlns:a16="http://schemas.microsoft.com/office/drawing/2014/main" id="{C8066121-F7CD-4FCF-8F72-1DEDCF78767F}"/>
              </a:ext>
            </a:extLst>
          </p:cNvPr>
          <p:cNvSpPr txBox="1"/>
          <p:nvPr/>
        </p:nvSpPr>
        <p:spPr>
          <a:xfrm>
            <a:off x="5885876" y="1819574"/>
            <a:ext cx="5788887" cy="5355312"/>
          </a:xfrm>
          <a:prstGeom prst="rect">
            <a:avLst/>
          </a:prstGeom>
          <a:noFill/>
        </p:spPr>
        <p:txBody>
          <a:bodyPr wrap="square" rtlCol="0">
            <a:spAutoFit/>
          </a:bodyPr>
          <a:lstStyle/>
          <a:p>
            <a:pPr marL="285750" lvl="0" indent="-285750">
              <a:buFont typeface="Arial" panose="020B0604020202020204" pitchFamily="34" charset="0"/>
              <a:buChar char="•"/>
            </a:pPr>
            <a:r>
              <a:rPr lang="en-US" dirty="0"/>
              <a:t>Ease of use and if the source I'm looking for is available </a:t>
            </a:r>
          </a:p>
          <a:p>
            <a:pPr marL="285750" lvl="0" indent="-285750">
              <a:buFont typeface="Arial" panose="020B0604020202020204" pitchFamily="34" charset="0"/>
              <a:buChar char="•"/>
            </a:pPr>
            <a:r>
              <a:rPr lang="en-US" dirty="0"/>
              <a:t>low cost, easy access with minimal paperwork </a:t>
            </a:r>
          </a:p>
          <a:p>
            <a:pPr marL="285750" lvl="0" indent="-285750">
              <a:buFont typeface="Arial" panose="020B0604020202020204" pitchFamily="34" charset="0"/>
              <a:buChar char="•"/>
            </a:pPr>
            <a:r>
              <a:rPr lang="en-US" dirty="0"/>
              <a:t>Cost and minimizing the number of sources. </a:t>
            </a:r>
          </a:p>
          <a:p>
            <a:pPr marL="285750" lvl="0" indent="-285750">
              <a:buFont typeface="Arial" panose="020B0604020202020204" pitchFamily="34" charset="0"/>
              <a:buChar char="•"/>
            </a:pPr>
            <a:r>
              <a:rPr lang="en-US" dirty="0"/>
              <a:t>I would actively use this registry to see if sources I need can be acquired. I strongly believe in rehoming disused sources in place of disposal. </a:t>
            </a:r>
          </a:p>
          <a:p>
            <a:pPr marL="285750" lvl="0" indent="-285750">
              <a:buFont typeface="Arial" panose="020B0604020202020204" pitchFamily="34" charset="0"/>
              <a:buChar char="•"/>
            </a:pPr>
            <a:r>
              <a:rPr lang="en-US" dirty="0"/>
              <a:t>Simple process. Low cost. Condition of sealed source capsule. </a:t>
            </a:r>
          </a:p>
          <a:p>
            <a:pPr marL="285750" lvl="0" indent="-285750">
              <a:buFont typeface="Arial" panose="020B0604020202020204" pitchFamily="34" charset="0"/>
              <a:buChar char="•"/>
            </a:pPr>
            <a:r>
              <a:rPr lang="en-US" dirty="0"/>
              <a:t>The purchase or sale of a used or unneeded moisture density gauge. </a:t>
            </a:r>
          </a:p>
          <a:p>
            <a:pPr marL="285750" lvl="0" indent="-285750">
              <a:buFont typeface="Arial" panose="020B0604020202020204" pitchFamily="34" charset="0"/>
              <a:buChar char="•"/>
            </a:pPr>
            <a:r>
              <a:rPr lang="en-US" dirty="0"/>
              <a:t>Recycling is better than buying and disposing. Also the cost may be lower than buying new sources. </a:t>
            </a:r>
          </a:p>
          <a:p>
            <a:pPr marL="285750" lvl="0" indent="-285750">
              <a:buFont typeface="Arial" panose="020B0604020202020204" pitchFamily="34" charset="0"/>
              <a:buChar char="•"/>
            </a:pPr>
            <a:r>
              <a:rPr lang="en-US" dirty="0"/>
              <a:t>It seems it would be cheaper </a:t>
            </a:r>
          </a:p>
          <a:p>
            <a:pPr marL="285750" lvl="0" indent="-285750">
              <a:buFont typeface="Arial" panose="020B0604020202020204" pitchFamily="34" charset="0"/>
              <a:buChar char="•"/>
            </a:pPr>
            <a:r>
              <a:rPr lang="en-US" dirty="0"/>
              <a:t>Save money on buying new sources. </a:t>
            </a:r>
          </a:p>
          <a:p>
            <a:pPr marL="285750" lvl="0" indent="-285750">
              <a:buFont typeface="Arial" panose="020B0604020202020204" pitchFamily="34" charset="0"/>
              <a:buChar char="•"/>
            </a:pPr>
            <a:r>
              <a:rPr lang="en-US" dirty="0"/>
              <a:t>Availability of such a resource. </a:t>
            </a:r>
          </a:p>
          <a:p>
            <a:pPr marL="285750" lvl="0" indent="-285750">
              <a:buFont typeface="Arial" panose="020B0604020202020204" pitchFamily="34" charset="0"/>
              <a:buChar char="•"/>
            </a:pPr>
            <a:r>
              <a:rPr lang="en-US" dirty="0"/>
              <a:t>Access to shipping containers </a:t>
            </a:r>
          </a:p>
          <a:p>
            <a:pPr marL="285750" lvl="0" indent="-285750">
              <a:buFont typeface="Arial" panose="020B0604020202020204" pitchFamily="34" charset="0"/>
              <a:buChar char="•"/>
            </a:pPr>
            <a:r>
              <a:rPr lang="en-US" dirty="0"/>
              <a:t>Effective way to get rid of sources we no longer need without paying a disposal fee </a:t>
            </a:r>
          </a:p>
          <a:p>
            <a:pPr marL="285750" lvl="0" indent="-285750">
              <a:buFont typeface="Arial" panose="020B0604020202020204" pitchFamily="34" charset="0"/>
              <a:buChar char="•"/>
            </a:pPr>
            <a:endParaRPr lang="en-US" dirty="0"/>
          </a:p>
        </p:txBody>
      </p:sp>
      <p:sp>
        <p:nvSpPr>
          <p:cNvPr id="4" name="Slide Number Placeholder 3">
            <a:extLst>
              <a:ext uri="{FF2B5EF4-FFF2-40B4-BE49-F238E27FC236}">
                <a16:creationId xmlns="" xmlns:a16="http://schemas.microsoft.com/office/drawing/2014/main" id="{30422034-437B-48DE-A17C-006E5E85FFE1}"/>
              </a:ext>
            </a:extLst>
          </p:cNvPr>
          <p:cNvSpPr>
            <a:spLocks noGrp="1"/>
          </p:cNvSpPr>
          <p:nvPr>
            <p:ph type="sldNum" sz="quarter" idx="12"/>
          </p:nvPr>
        </p:nvSpPr>
        <p:spPr/>
        <p:txBody>
          <a:bodyPr/>
          <a:lstStyle/>
          <a:p>
            <a:fld id="{F4E780E4-64F7-406B-B7FF-5AFC86C962D4}" type="slidenum">
              <a:rPr lang="en-US" smtClean="0"/>
              <a:pPr/>
              <a:t>17</a:t>
            </a:fld>
            <a:endParaRPr lang="en-US" dirty="0"/>
          </a:p>
        </p:txBody>
      </p:sp>
    </p:spTree>
    <p:extLst>
      <p:ext uri="{BB962C8B-B14F-4D97-AF65-F5344CB8AC3E}">
        <p14:creationId xmlns:p14="http://schemas.microsoft.com/office/powerpoint/2010/main" val="4200189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812F7D-B5C6-4627-85BC-9FFC853CDF2C}"/>
              </a:ext>
            </a:extLst>
          </p:cNvPr>
          <p:cNvSpPr>
            <a:spLocks noGrp="1"/>
          </p:cNvSpPr>
          <p:nvPr>
            <p:ph type="title"/>
          </p:nvPr>
        </p:nvSpPr>
        <p:spPr>
          <a:xfrm>
            <a:off x="838200" y="235821"/>
            <a:ext cx="10515600" cy="1325563"/>
          </a:xfrm>
        </p:spPr>
        <p:txBody>
          <a:bodyPr>
            <a:normAutofit fontScale="90000"/>
          </a:bodyPr>
          <a:lstStyle/>
          <a:p>
            <a:r>
              <a:rPr lang="en-US" dirty="0"/>
              <a:t>Q7: </a:t>
            </a:r>
            <a:r>
              <a:rPr lang="en-US" b="1" dirty="0"/>
              <a:t>Describe what would encourage you to participate in a secure source exchange program. (continued)</a:t>
            </a:r>
            <a:endParaRPr lang="en-US" dirty="0"/>
          </a:p>
        </p:txBody>
      </p:sp>
      <p:sp>
        <p:nvSpPr>
          <p:cNvPr id="9" name="TextBox 8">
            <a:extLst>
              <a:ext uri="{FF2B5EF4-FFF2-40B4-BE49-F238E27FC236}">
                <a16:creationId xmlns="" xmlns:a16="http://schemas.microsoft.com/office/drawing/2014/main" id="{F429BE50-13E2-49B3-BB38-B35311B4146C}"/>
              </a:ext>
            </a:extLst>
          </p:cNvPr>
          <p:cNvSpPr txBox="1"/>
          <p:nvPr/>
        </p:nvSpPr>
        <p:spPr>
          <a:xfrm>
            <a:off x="78513" y="1814953"/>
            <a:ext cx="5597236" cy="4801314"/>
          </a:xfrm>
          <a:prstGeom prst="rect">
            <a:avLst/>
          </a:prstGeom>
          <a:noFill/>
        </p:spPr>
        <p:txBody>
          <a:bodyPr wrap="square" rtlCol="0">
            <a:spAutoFit/>
          </a:bodyPr>
          <a:lstStyle/>
          <a:p>
            <a:pPr marL="285750" lvl="0" indent="-285750">
              <a:buFont typeface="Arial" panose="020B0604020202020204" pitchFamily="34" charset="0"/>
              <a:buChar char="•"/>
            </a:pPr>
            <a:r>
              <a:rPr lang="en-US" dirty="0"/>
              <a:t>Cost, and if it was made easy to do. </a:t>
            </a:r>
          </a:p>
          <a:p>
            <a:pPr marL="285750" lvl="0" indent="-285750">
              <a:buFont typeface="Arial" panose="020B0604020202020204" pitchFamily="34" charset="0"/>
              <a:buChar char="•"/>
            </a:pPr>
            <a:r>
              <a:rPr lang="en-US" dirty="0"/>
              <a:t>It would be useful to get rid of old machines </a:t>
            </a:r>
          </a:p>
          <a:p>
            <a:pPr marL="285750" lvl="0" indent="-285750">
              <a:buFont typeface="Arial" panose="020B0604020202020204" pitchFamily="34" charset="0"/>
              <a:buChar char="•"/>
            </a:pPr>
            <a:r>
              <a:rPr lang="en-US" dirty="0"/>
              <a:t>Easy disposition and acquisition </a:t>
            </a:r>
          </a:p>
          <a:p>
            <a:pPr marL="285750" lvl="0" indent="-285750">
              <a:buFont typeface="Arial" panose="020B0604020202020204" pitchFamily="34" charset="0"/>
              <a:buChar char="•"/>
            </a:pPr>
            <a:r>
              <a:rPr lang="en-US" dirty="0"/>
              <a:t>Reduced costs </a:t>
            </a:r>
          </a:p>
          <a:p>
            <a:pPr marL="285750" lvl="0" indent="-285750">
              <a:buFont typeface="Arial" panose="020B0604020202020204" pitchFamily="34" charset="0"/>
              <a:buChar char="•"/>
            </a:pPr>
            <a:r>
              <a:rPr lang="en-US" dirty="0"/>
              <a:t>Cost of disposal </a:t>
            </a:r>
          </a:p>
          <a:p>
            <a:pPr marL="285750" lvl="0" indent="-285750">
              <a:buFont typeface="Arial" panose="020B0604020202020204" pitchFamily="34" charset="0"/>
              <a:buChar char="•"/>
            </a:pPr>
            <a:r>
              <a:rPr lang="en-US" dirty="0"/>
              <a:t>Something positive to do with used equipment. </a:t>
            </a:r>
          </a:p>
          <a:p>
            <a:pPr marL="285750" lvl="0" indent="-285750">
              <a:buFont typeface="Arial" panose="020B0604020202020204" pitchFamily="34" charset="0"/>
              <a:buChar char="•"/>
            </a:pPr>
            <a:r>
              <a:rPr lang="en-US" dirty="0"/>
              <a:t>would most likely be more cost effective </a:t>
            </a:r>
          </a:p>
          <a:p>
            <a:pPr marL="285750" lvl="0" indent="-285750">
              <a:buFont typeface="Arial" panose="020B0604020202020204" pitchFamily="34" charset="0"/>
              <a:buChar char="•"/>
            </a:pPr>
            <a:r>
              <a:rPr lang="en-US" dirty="0"/>
              <a:t>Free sources, free or limited cost transfer of unused materials, less waste is waste sites. </a:t>
            </a:r>
          </a:p>
          <a:p>
            <a:pPr marL="285750" indent="-285750">
              <a:buFont typeface="Arial" panose="020B0604020202020204" pitchFamily="34" charset="0"/>
              <a:buChar char="•"/>
            </a:pPr>
            <a:r>
              <a:rPr lang="en-US" dirty="0"/>
              <a:t>Cost vs, disposal through the manufacturer. </a:t>
            </a:r>
            <a:endParaRPr lang="en-US" dirty="0" smtClean="0"/>
          </a:p>
          <a:p>
            <a:pPr marL="285750" lvl="0" indent="-285750">
              <a:buFont typeface="Arial" panose="020B0604020202020204" pitchFamily="34" charset="0"/>
              <a:buChar char="•"/>
            </a:pPr>
            <a:r>
              <a:rPr lang="en-US" dirty="0"/>
              <a:t>my company tries to recycle as much as possible and with the high cost of source disposal, this program would have multiple benefits. </a:t>
            </a:r>
          </a:p>
          <a:p>
            <a:pPr marL="285750" lvl="0" indent="-285750">
              <a:buFont typeface="Arial" panose="020B0604020202020204" pitchFamily="34" charset="0"/>
              <a:buChar char="•"/>
            </a:pPr>
            <a:r>
              <a:rPr lang="en-US" dirty="0"/>
              <a:t>If there was a source I could use and the cost was significantly lower that a new one. </a:t>
            </a:r>
          </a:p>
          <a:p>
            <a:pPr marL="285750" lvl="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
        <p:nvSpPr>
          <p:cNvPr id="10" name="TextBox 9">
            <a:extLst>
              <a:ext uri="{FF2B5EF4-FFF2-40B4-BE49-F238E27FC236}">
                <a16:creationId xmlns="" xmlns:a16="http://schemas.microsoft.com/office/drawing/2014/main" id="{C8066121-F7CD-4FCF-8F72-1DEDCF78767F}"/>
              </a:ext>
            </a:extLst>
          </p:cNvPr>
          <p:cNvSpPr txBox="1"/>
          <p:nvPr/>
        </p:nvSpPr>
        <p:spPr>
          <a:xfrm>
            <a:off x="5885876" y="1819574"/>
            <a:ext cx="5788887" cy="4524315"/>
          </a:xfrm>
          <a:prstGeom prst="rect">
            <a:avLst/>
          </a:prstGeom>
          <a:noFill/>
        </p:spPr>
        <p:txBody>
          <a:bodyPr wrap="square" rtlCol="0">
            <a:spAutoFit/>
          </a:bodyPr>
          <a:lstStyle/>
          <a:p>
            <a:pPr marL="285750" lvl="0" indent="-285750">
              <a:buFont typeface="Arial" panose="020B0604020202020204" pitchFamily="34" charset="0"/>
              <a:buChar char="•"/>
            </a:pPr>
            <a:r>
              <a:rPr lang="en-US" dirty="0"/>
              <a:t>Economy and common sense. </a:t>
            </a:r>
          </a:p>
          <a:p>
            <a:pPr marL="285750" lvl="0" indent="-285750">
              <a:buFont typeface="Arial" panose="020B0604020202020204" pitchFamily="34" charset="0"/>
              <a:buChar char="•"/>
            </a:pPr>
            <a:r>
              <a:rPr lang="en-US" dirty="0"/>
              <a:t>Cost </a:t>
            </a:r>
            <a:endParaRPr lang="en-US" dirty="0" smtClean="0"/>
          </a:p>
          <a:p>
            <a:pPr marL="285750" lvl="0" indent="-285750">
              <a:buFont typeface="Arial" panose="020B0604020202020204" pitchFamily="34" charset="0"/>
              <a:buChar char="•"/>
            </a:pPr>
            <a:r>
              <a:rPr lang="en-US" dirty="0" smtClean="0"/>
              <a:t>I </a:t>
            </a:r>
            <a:r>
              <a:rPr lang="en-US" dirty="0"/>
              <a:t>would be encouraged if it were not complicated or did not require significant time to use. </a:t>
            </a:r>
          </a:p>
          <a:p>
            <a:pPr marL="285750" lvl="0" indent="-285750">
              <a:buFont typeface="Arial" panose="020B0604020202020204" pitchFamily="34" charset="0"/>
              <a:buChar char="•"/>
            </a:pPr>
            <a:r>
              <a:rPr lang="en-US" dirty="0"/>
              <a:t>RECYCLE SOURCES TO THOSE THAT COULD USE THEM. </a:t>
            </a:r>
          </a:p>
          <a:p>
            <a:pPr marL="285750" lvl="0" indent="-285750">
              <a:buFont typeface="Arial" panose="020B0604020202020204" pitchFamily="34" charset="0"/>
              <a:buChar char="•"/>
            </a:pPr>
            <a:r>
              <a:rPr lang="en-US" dirty="0"/>
              <a:t>Good value and ease of use. </a:t>
            </a:r>
          </a:p>
          <a:p>
            <a:pPr marL="285750" lvl="0" indent="-285750">
              <a:buFont typeface="Arial" panose="020B0604020202020204" pitchFamily="34" charset="0"/>
              <a:buChar char="•"/>
            </a:pPr>
            <a:r>
              <a:rPr lang="en-US" dirty="0"/>
              <a:t>Ease of Use with little regulatory form/requests/etc. </a:t>
            </a:r>
          </a:p>
          <a:p>
            <a:pPr marL="285750" lvl="0" indent="-285750">
              <a:buFont typeface="Arial" panose="020B0604020202020204" pitchFamily="34" charset="0"/>
              <a:buChar char="•"/>
            </a:pPr>
            <a:r>
              <a:rPr lang="en-US" dirty="0"/>
              <a:t>The ability to remove sources from our campus where disposal costs are too high </a:t>
            </a:r>
          </a:p>
          <a:p>
            <a:pPr marL="285750" lvl="0" indent="-285750">
              <a:buFont typeface="Arial" panose="020B0604020202020204" pitchFamily="34" charset="0"/>
              <a:buChar char="•"/>
            </a:pPr>
            <a:r>
              <a:rPr lang="en-US" dirty="0"/>
              <a:t>Knowledge of available sources and the opportunity to get rid of or obtain sources at reduced costs </a:t>
            </a:r>
          </a:p>
          <a:p>
            <a:pPr marL="285750" lvl="0" indent="-285750">
              <a:buFont typeface="Arial" panose="020B0604020202020204" pitchFamily="34" charset="0"/>
              <a:buChar char="•"/>
            </a:pPr>
            <a:r>
              <a:rPr lang="en-US" dirty="0"/>
              <a:t>The exchange should be easy to accomplish </a:t>
            </a:r>
          </a:p>
          <a:p>
            <a:pPr marL="285750" lvl="0" indent="-285750">
              <a:buFont typeface="Arial" panose="020B0604020202020204" pitchFamily="34" charset="0"/>
              <a:buChar char="•"/>
            </a:pPr>
            <a:r>
              <a:rPr lang="en-US" dirty="0"/>
              <a:t>The cost savings </a:t>
            </a:r>
          </a:p>
          <a:p>
            <a:pPr marL="285750" lvl="0" indent="-285750">
              <a:buFont typeface="Arial" panose="020B0604020202020204" pitchFamily="34" charset="0"/>
              <a:buChar char="•"/>
            </a:pPr>
            <a:r>
              <a:rPr lang="en-US" dirty="0"/>
              <a:t>It might prove more cost effective to get rid of an older source than the traditional ways. </a:t>
            </a:r>
          </a:p>
          <a:p>
            <a:pPr marL="285750" lvl="0" indent="-285750">
              <a:buFont typeface="Arial" panose="020B0604020202020204" pitchFamily="34" charset="0"/>
              <a:buChar char="•"/>
            </a:pPr>
            <a:endParaRPr lang="en-US" dirty="0"/>
          </a:p>
        </p:txBody>
      </p:sp>
      <p:sp>
        <p:nvSpPr>
          <p:cNvPr id="4" name="Slide Number Placeholder 3">
            <a:extLst>
              <a:ext uri="{FF2B5EF4-FFF2-40B4-BE49-F238E27FC236}">
                <a16:creationId xmlns="" xmlns:a16="http://schemas.microsoft.com/office/drawing/2014/main" id="{30422034-437B-48DE-A17C-006E5E85FFE1}"/>
              </a:ext>
            </a:extLst>
          </p:cNvPr>
          <p:cNvSpPr>
            <a:spLocks noGrp="1"/>
          </p:cNvSpPr>
          <p:nvPr>
            <p:ph type="sldNum" sz="quarter" idx="12"/>
          </p:nvPr>
        </p:nvSpPr>
        <p:spPr/>
        <p:txBody>
          <a:bodyPr/>
          <a:lstStyle/>
          <a:p>
            <a:fld id="{F4E780E4-64F7-406B-B7FF-5AFC86C962D4}" type="slidenum">
              <a:rPr lang="en-US" smtClean="0"/>
              <a:pPr/>
              <a:t>18</a:t>
            </a:fld>
            <a:endParaRPr lang="en-US" dirty="0"/>
          </a:p>
        </p:txBody>
      </p:sp>
    </p:spTree>
    <p:extLst>
      <p:ext uri="{BB962C8B-B14F-4D97-AF65-F5344CB8AC3E}">
        <p14:creationId xmlns:p14="http://schemas.microsoft.com/office/powerpoint/2010/main" val="3509039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812F7D-B5C6-4627-85BC-9FFC853CDF2C}"/>
              </a:ext>
            </a:extLst>
          </p:cNvPr>
          <p:cNvSpPr>
            <a:spLocks noGrp="1"/>
          </p:cNvSpPr>
          <p:nvPr>
            <p:ph type="title"/>
          </p:nvPr>
        </p:nvSpPr>
        <p:spPr>
          <a:xfrm>
            <a:off x="838200" y="235821"/>
            <a:ext cx="10515600" cy="1325563"/>
          </a:xfrm>
        </p:spPr>
        <p:txBody>
          <a:bodyPr>
            <a:normAutofit/>
          </a:bodyPr>
          <a:lstStyle/>
          <a:p>
            <a:r>
              <a:rPr lang="en-US" dirty="0"/>
              <a:t>Q8: </a:t>
            </a:r>
            <a:r>
              <a:rPr lang="en-US" b="1" dirty="0"/>
              <a:t>Add any additional comments here. </a:t>
            </a:r>
            <a:r>
              <a:rPr lang="en-US" b="1" dirty="0" smtClean="0"/>
              <a:t>(87 </a:t>
            </a:r>
            <a:r>
              <a:rPr lang="en-US" b="1" dirty="0"/>
              <a:t>responses)</a:t>
            </a:r>
            <a:endParaRPr lang="en-US" dirty="0"/>
          </a:p>
        </p:txBody>
      </p:sp>
      <p:sp>
        <p:nvSpPr>
          <p:cNvPr id="9" name="TextBox 8">
            <a:extLst>
              <a:ext uri="{FF2B5EF4-FFF2-40B4-BE49-F238E27FC236}">
                <a16:creationId xmlns="" xmlns:a16="http://schemas.microsoft.com/office/drawing/2014/main" id="{F429BE50-13E2-49B3-BB38-B35311B4146C}"/>
              </a:ext>
            </a:extLst>
          </p:cNvPr>
          <p:cNvSpPr txBox="1"/>
          <p:nvPr/>
        </p:nvSpPr>
        <p:spPr>
          <a:xfrm>
            <a:off x="78513" y="2008909"/>
            <a:ext cx="5597236" cy="4801314"/>
          </a:xfrm>
          <a:prstGeom prst="rect">
            <a:avLst/>
          </a:prstGeom>
          <a:noFill/>
        </p:spPr>
        <p:txBody>
          <a:bodyPr wrap="square" rtlCol="0">
            <a:spAutoFit/>
          </a:bodyPr>
          <a:lstStyle/>
          <a:p>
            <a:pPr marL="285750" indent="-285750">
              <a:buFont typeface="Arial" panose="020B0604020202020204" pitchFamily="34" charset="0"/>
              <a:buChar char="•"/>
            </a:pPr>
            <a:r>
              <a:rPr lang="en-US" dirty="0"/>
              <a:t>We don't have any disused sealed sources at our facility, however, we would find this program beneficial, if / when we might have them in the future. </a:t>
            </a:r>
          </a:p>
          <a:p>
            <a:pPr marL="285750" indent="-285750">
              <a:buFont typeface="Arial" panose="020B0604020202020204" pitchFamily="34" charset="0"/>
              <a:buChar char="•"/>
            </a:pPr>
            <a:r>
              <a:rPr lang="en-US" dirty="0"/>
              <a:t>Great idea, glad to be out of the dark ages </a:t>
            </a:r>
          </a:p>
          <a:p>
            <a:pPr marL="285750" indent="-285750">
              <a:buFont typeface="Arial" panose="020B0604020202020204" pitchFamily="34" charset="0"/>
              <a:buChar char="•"/>
            </a:pPr>
            <a:r>
              <a:rPr lang="en-US" dirty="0"/>
              <a:t>eventually source owners will be back to 'square one' when exchanged sources are no longer usable and disposal costs even higher. maybe consider regulatory changes to allow for store for decay for &lt;300 day half-life. </a:t>
            </a:r>
          </a:p>
          <a:p>
            <a:pPr marL="285750" indent="-285750">
              <a:buFont typeface="Arial" panose="020B0604020202020204" pitchFamily="34" charset="0"/>
              <a:buChar char="•"/>
            </a:pPr>
            <a:r>
              <a:rPr lang="en-US" dirty="0"/>
              <a:t>I would use the program to purchase sealed sources, in the future, depending on price. </a:t>
            </a:r>
          </a:p>
          <a:p>
            <a:pPr marL="285750" indent="-285750">
              <a:buFont typeface="Arial" panose="020B0604020202020204" pitchFamily="34" charset="0"/>
              <a:buChar char="•"/>
            </a:pPr>
            <a:r>
              <a:rPr lang="en-US" dirty="0"/>
              <a:t>Experience with source removal programs has shown them to be difficult, often long wait times and high cost. If sources are not NIST traceable, they would be of little use. It would be worth polling the </a:t>
            </a:r>
            <a:r>
              <a:rPr lang="en-US" dirty="0" err="1"/>
              <a:t>src</a:t>
            </a:r>
            <a:r>
              <a:rPr lang="en-US" dirty="0"/>
              <a:t> suppliers (E&amp;Z or </a:t>
            </a:r>
            <a:r>
              <a:rPr lang="en-US" dirty="0" err="1"/>
              <a:t>RadCal</a:t>
            </a:r>
            <a:r>
              <a:rPr lang="en-US" dirty="0"/>
              <a:t>) to determine who is buying </a:t>
            </a:r>
            <a:r>
              <a:rPr lang="en-US" dirty="0" err="1"/>
              <a:t>srcs</a:t>
            </a:r>
            <a:r>
              <a:rPr lang="en-US" dirty="0"/>
              <a:t> and what type. </a:t>
            </a:r>
          </a:p>
        </p:txBody>
      </p:sp>
      <p:sp>
        <p:nvSpPr>
          <p:cNvPr id="10" name="TextBox 9">
            <a:extLst>
              <a:ext uri="{FF2B5EF4-FFF2-40B4-BE49-F238E27FC236}">
                <a16:creationId xmlns="" xmlns:a16="http://schemas.microsoft.com/office/drawing/2014/main" id="{C8066121-F7CD-4FCF-8F72-1DEDCF78767F}"/>
              </a:ext>
            </a:extLst>
          </p:cNvPr>
          <p:cNvSpPr txBox="1"/>
          <p:nvPr/>
        </p:nvSpPr>
        <p:spPr>
          <a:xfrm>
            <a:off x="5885877" y="2013530"/>
            <a:ext cx="5597236" cy="4524315"/>
          </a:xfrm>
          <a:prstGeom prst="rect">
            <a:avLst/>
          </a:prstGeom>
          <a:noFill/>
        </p:spPr>
        <p:txBody>
          <a:bodyPr wrap="square" rtlCol="0">
            <a:spAutoFit/>
          </a:bodyPr>
          <a:lstStyle/>
          <a:p>
            <a:pPr marL="285750" indent="-285750">
              <a:buFont typeface="Arial" panose="020B0604020202020204" pitchFamily="34" charset="0"/>
              <a:buChar char="•"/>
            </a:pPr>
            <a:r>
              <a:rPr lang="en-US" dirty="0"/>
              <a:t>On the other hand, to maintain a secure website is challenging these days. It would create a huge problem by cyber attacks. </a:t>
            </a:r>
          </a:p>
          <a:p>
            <a:pPr marL="285750" indent="-285750">
              <a:buFont typeface="Arial" panose="020B0604020202020204" pitchFamily="34" charset="0"/>
              <a:buChar char="•"/>
            </a:pPr>
            <a:r>
              <a:rPr lang="en-US" dirty="0"/>
              <a:t>We don't typically use high activity sealed sources, but would be interested in obtaining orphaned or unwanted liquid or solid sources. </a:t>
            </a:r>
          </a:p>
          <a:p>
            <a:pPr marL="285750" indent="-285750">
              <a:buFont typeface="Arial" panose="020B0604020202020204" pitchFamily="34" charset="0"/>
              <a:buChar char="•"/>
            </a:pPr>
            <a:r>
              <a:rPr lang="en-US" dirty="0"/>
              <a:t>We are a source manufacturer. We are experts in delivering new sources, and offering recycling and disposal services to our customers. I am concerned that two users in this program who agree to move sources between them, will not have the technical, regulatory or logistics expertise to do so. </a:t>
            </a:r>
          </a:p>
          <a:p>
            <a:pPr marL="285750" indent="-285750">
              <a:buFont typeface="Arial" panose="020B0604020202020204" pitchFamily="34" charset="0"/>
              <a:buChar char="•"/>
            </a:pPr>
            <a:r>
              <a:rPr lang="en-US" dirty="0"/>
              <a:t>Would the sealed sources be on loan or permanent transfer? Would there be any background checks or would the RAM license suffice? What would be the expected licensees costs? </a:t>
            </a:r>
          </a:p>
        </p:txBody>
      </p:sp>
      <p:sp>
        <p:nvSpPr>
          <p:cNvPr id="4" name="Slide Number Placeholder 3">
            <a:extLst>
              <a:ext uri="{FF2B5EF4-FFF2-40B4-BE49-F238E27FC236}">
                <a16:creationId xmlns="" xmlns:a16="http://schemas.microsoft.com/office/drawing/2014/main" id="{0624835B-4086-4B33-9B78-9CD2801836B8}"/>
              </a:ext>
            </a:extLst>
          </p:cNvPr>
          <p:cNvSpPr>
            <a:spLocks noGrp="1"/>
          </p:cNvSpPr>
          <p:nvPr>
            <p:ph type="sldNum" sz="quarter" idx="12"/>
          </p:nvPr>
        </p:nvSpPr>
        <p:spPr/>
        <p:txBody>
          <a:bodyPr/>
          <a:lstStyle/>
          <a:p>
            <a:fld id="{F4E780E4-64F7-406B-B7FF-5AFC86C962D4}" type="slidenum">
              <a:rPr lang="en-US" smtClean="0"/>
              <a:pPr/>
              <a:t>19</a:t>
            </a:fld>
            <a:endParaRPr lang="en-US" dirty="0"/>
          </a:p>
        </p:txBody>
      </p:sp>
    </p:spTree>
    <p:extLst>
      <p:ext uri="{BB962C8B-B14F-4D97-AF65-F5344CB8AC3E}">
        <p14:creationId xmlns:p14="http://schemas.microsoft.com/office/powerpoint/2010/main" val="787128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a:xfrm>
            <a:off x="838200" y="1825625"/>
            <a:ext cx="10515600" cy="4455102"/>
          </a:xfrm>
        </p:spPr>
        <p:txBody>
          <a:bodyPr>
            <a:normAutofit fontScale="92500"/>
          </a:bodyPr>
          <a:lstStyle/>
          <a:p>
            <a:pPr marL="0" indent="0">
              <a:buNone/>
            </a:pPr>
            <a:r>
              <a:rPr lang="en-US" sz="2400" dirty="0"/>
              <a:t>While disposal access is now available for most disused sealed sources (sources no longer needed), many sources are not being disposed due to high disposal costs. One potential alternative is reuse/recycle. The Disused Source Working Group (DSWG) of the Low-Level Radioactive Waste Forum (LLW Forum) is considering the possibility to create a Secure Disused Source Exchange Program that would allow radioactive materials licensees to list their unwanted sources safely, on a secure website, which other licensees in need of a sealed source could access. </a:t>
            </a:r>
          </a:p>
          <a:p>
            <a:pPr marL="0" indent="0">
              <a:buNone/>
            </a:pPr>
            <a:r>
              <a:rPr lang="en-US" sz="2400" dirty="0"/>
              <a:t>The Exchange would work with licensees, source and device manufacturers, and recyclers to provide them with information about sources still having a useful life, with the goal of increasing beneficial reuse and recycle opportunities. The website would contain the complete pedigree of each source, while maintaining the confidentiality of each source licensee. The purpose of this survey, therefore, is to solicit feedback and input on this potential secure exchange program.</a:t>
            </a:r>
            <a:endParaRPr lang="en-US" sz="2000" dirty="0"/>
          </a:p>
        </p:txBody>
      </p:sp>
      <p:sp>
        <p:nvSpPr>
          <p:cNvPr id="5" name="Slide Number Placeholder 4">
            <a:extLst>
              <a:ext uri="{FF2B5EF4-FFF2-40B4-BE49-F238E27FC236}">
                <a16:creationId xmlns="" xmlns:a16="http://schemas.microsoft.com/office/drawing/2014/main" id="{5CECBAD8-F1F8-4889-8F83-8035FB0B0E95}"/>
              </a:ext>
            </a:extLst>
          </p:cNvPr>
          <p:cNvSpPr>
            <a:spLocks noGrp="1"/>
          </p:cNvSpPr>
          <p:nvPr>
            <p:ph type="sldNum" sz="quarter" idx="12"/>
          </p:nvPr>
        </p:nvSpPr>
        <p:spPr/>
        <p:txBody>
          <a:bodyPr/>
          <a:lstStyle/>
          <a:p>
            <a:fld id="{F4E780E4-64F7-406B-B7FF-5AFC86C962D4}" type="slidenum">
              <a:rPr lang="en-US" smtClean="0"/>
              <a:pPr/>
              <a:t>2</a:t>
            </a:fld>
            <a:endParaRPr lang="en-US" dirty="0"/>
          </a:p>
        </p:txBody>
      </p:sp>
    </p:spTree>
    <p:extLst>
      <p:ext uri="{BB962C8B-B14F-4D97-AF65-F5344CB8AC3E}">
        <p14:creationId xmlns:p14="http://schemas.microsoft.com/office/powerpoint/2010/main" val="12192629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812F7D-B5C6-4627-85BC-9FFC853CDF2C}"/>
              </a:ext>
            </a:extLst>
          </p:cNvPr>
          <p:cNvSpPr>
            <a:spLocks noGrp="1"/>
          </p:cNvSpPr>
          <p:nvPr>
            <p:ph type="title"/>
          </p:nvPr>
        </p:nvSpPr>
        <p:spPr>
          <a:xfrm>
            <a:off x="838200" y="235821"/>
            <a:ext cx="10515600" cy="1325563"/>
          </a:xfrm>
        </p:spPr>
        <p:txBody>
          <a:bodyPr>
            <a:normAutofit/>
          </a:bodyPr>
          <a:lstStyle/>
          <a:p>
            <a:r>
              <a:rPr lang="en-US" dirty="0"/>
              <a:t>Q8: </a:t>
            </a:r>
            <a:r>
              <a:rPr lang="en-US" b="1" dirty="0"/>
              <a:t>Add any additional comments here. (continued)</a:t>
            </a:r>
            <a:endParaRPr lang="en-US" dirty="0"/>
          </a:p>
        </p:txBody>
      </p:sp>
      <p:sp>
        <p:nvSpPr>
          <p:cNvPr id="9" name="TextBox 8">
            <a:extLst>
              <a:ext uri="{FF2B5EF4-FFF2-40B4-BE49-F238E27FC236}">
                <a16:creationId xmlns="" xmlns:a16="http://schemas.microsoft.com/office/drawing/2014/main" id="{F429BE50-13E2-49B3-BB38-B35311B4146C}"/>
              </a:ext>
            </a:extLst>
          </p:cNvPr>
          <p:cNvSpPr txBox="1"/>
          <p:nvPr/>
        </p:nvSpPr>
        <p:spPr>
          <a:xfrm>
            <a:off x="78513" y="1842649"/>
            <a:ext cx="5597236" cy="5078313"/>
          </a:xfrm>
          <a:prstGeom prst="rect">
            <a:avLst/>
          </a:prstGeom>
          <a:noFill/>
        </p:spPr>
        <p:txBody>
          <a:bodyPr wrap="square" rtlCol="0">
            <a:spAutoFit/>
          </a:bodyPr>
          <a:lstStyle/>
          <a:p>
            <a:pPr marL="285750" indent="-285750">
              <a:buFont typeface="Arial" panose="020B0604020202020204" pitchFamily="34" charset="0"/>
              <a:buChar char="•"/>
            </a:pPr>
            <a:r>
              <a:rPr lang="en-US" dirty="0"/>
              <a:t>Would need assurance that the transfer of sources would also include permanent transfer of liability. If the recipient were to declare bankruptcy I would not like the recipient's regulatory agency or EPA to come back to my company to pay for proper disposal. </a:t>
            </a:r>
          </a:p>
          <a:p>
            <a:pPr marL="285750" indent="-285750">
              <a:buFont typeface="Arial" panose="020B0604020202020204" pitchFamily="34" charset="0"/>
              <a:buChar char="•"/>
            </a:pPr>
            <a:r>
              <a:rPr lang="en-US" dirty="0"/>
              <a:t>I would be willing to work on such a program to assist both the current owner as well as the prospective new owner under our current license authority. R. M. </a:t>
            </a:r>
            <a:r>
              <a:rPr lang="en-US" dirty="0" err="1"/>
              <a:t>Wester</a:t>
            </a:r>
            <a:r>
              <a:rPr lang="en-US" dirty="0"/>
              <a:t> and Associates, Inc. </a:t>
            </a:r>
          </a:p>
          <a:p>
            <a:pPr marL="285750" indent="-285750">
              <a:buFont typeface="Arial" panose="020B0604020202020204" pitchFamily="34" charset="0"/>
              <a:buChar char="•"/>
            </a:pPr>
            <a:r>
              <a:rPr lang="en-US" dirty="0"/>
              <a:t>I welcome the opportunity for such a repository of sources. </a:t>
            </a:r>
          </a:p>
          <a:p>
            <a:pPr marL="285750" indent="-285750">
              <a:buFont typeface="Arial" panose="020B0604020202020204" pitchFamily="34" charset="0"/>
              <a:buChar char="•"/>
            </a:pPr>
            <a:r>
              <a:rPr lang="en-US" dirty="0"/>
              <a:t>Good idea. </a:t>
            </a:r>
          </a:p>
          <a:p>
            <a:pPr marL="285750" indent="-285750">
              <a:buFont typeface="Arial" panose="020B0604020202020204" pitchFamily="34" charset="0"/>
              <a:buChar char="•"/>
            </a:pPr>
            <a:r>
              <a:rPr lang="en-US" dirty="0"/>
              <a:t>I have a lot of customers wanting to dispose of source also some that may have a need to acquire them. </a:t>
            </a:r>
          </a:p>
          <a:p>
            <a:pPr marL="285750" indent="-285750">
              <a:buFont typeface="Arial" panose="020B0604020202020204" pitchFamily="34" charset="0"/>
              <a:buChar char="•"/>
            </a:pPr>
            <a:r>
              <a:rPr lang="en-US" dirty="0"/>
              <a:t>I work at a state agency. I think if we could we'd consider the program. The answers were yes/no, no maybe's, so I answered conservatively. I think this is a good idea. </a:t>
            </a:r>
          </a:p>
        </p:txBody>
      </p:sp>
      <p:sp>
        <p:nvSpPr>
          <p:cNvPr id="10" name="TextBox 9">
            <a:extLst>
              <a:ext uri="{FF2B5EF4-FFF2-40B4-BE49-F238E27FC236}">
                <a16:creationId xmlns="" xmlns:a16="http://schemas.microsoft.com/office/drawing/2014/main" id="{C8066121-F7CD-4FCF-8F72-1DEDCF78767F}"/>
              </a:ext>
            </a:extLst>
          </p:cNvPr>
          <p:cNvSpPr txBox="1"/>
          <p:nvPr/>
        </p:nvSpPr>
        <p:spPr>
          <a:xfrm>
            <a:off x="5885877" y="1847270"/>
            <a:ext cx="5597236" cy="5355312"/>
          </a:xfrm>
          <a:prstGeom prst="rect">
            <a:avLst/>
          </a:prstGeom>
          <a:noFill/>
        </p:spPr>
        <p:txBody>
          <a:bodyPr wrap="square" rtlCol="0">
            <a:spAutoFit/>
          </a:bodyPr>
          <a:lstStyle/>
          <a:p>
            <a:pPr marL="285750" indent="-285750">
              <a:buFont typeface="Arial" panose="020B0604020202020204" pitchFamily="34" charset="0"/>
              <a:buChar char="•"/>
            </a:pPr>
            <a:r>
              <a:rPr lang="en-US" dirty="0"/>
              <a:t>Would this program allow for the swapping out of sources into other source housings and detectors? </a:t>
            </a:r>
          </a:p>
          <a:p>
            <a:pPr marL="285750" indent="-285750">
              <a:buFont typeface="Arial" panose="020B0604020202020204" pitchFamily="34" charset="0"/>
              <a:buChar char="•"/>
            </a:pPr>
            <a:r>
              <a:rPr lang="en-US" dirty="0"/>
              <a:t>THIS IS MAKING POSITIVE HEADWAY ON A DECAY ISSUE </a:t>
            </a:r>
          </a:p>
          <a:p>
            <a:pPr marL="285750" indent="-285750">
              <a:buFont typeface="Arial" panose="020B0604020202020204" pitchFamily="34" charset="0"/>
              <a:buChar char="•"/>
            </a:pPr>
            <a:r>
              <a:rPr lang="en-US" dirty="0"/>
              <a:t>I strongly believe this idea will be accepted well not only for environmental reasons, but also as a cost effective way to purchase and store sources. Thanks again for the idea and hopefully starting the plan soon. </a:t>
            </a:r>
          </a:p>
          <a:p>
            <a:pPr marL="285750" indent="-285750">
              <a:buFont typeface="Arial" panose="020B0604020202020204" pitchFamily="34" charset="0"/>
              <a:buChar char="•"/>
            </a:pPr>
            <a:r>
              <a:rPr lang="en-US" dirty="0"/>
              <a:t>Some vendors may not be on board with installing older gauges. Their primary business is to sell new sources. </a:t>
            </a:r>
          </a:p>
          <a:p>
            <a:pPr marL="285750" indent="-285750">
              <a:buFont typeface="Arial" panose="020B0604020202020204" pitchFamily="34" charset="0"/>
              <a:buChar char="•"/>
            </a:pPr>
            <a:r>
              <a:rPr lang="en-US" dirty="0"/>
              <a:t>We previously listed sources in a DOE registry, but have not heard more about it for some time. </a:t>
            </a:r>
          </a:p>
          <a:p>
            <a:pPr marL="285750" indent="-285750">
              <a:buFont typeface="Arial" panose="020B0604020202020204" pitchFamily="34" charset="0"/>
              <a:buChar char="•"/>
            </a:pPr>
            <a:r>
              <a:rPr lang="en-US" dirty="0"/>
              <a:t>This sounds to be a significant benefit to the country. </a:t>
            </a:r>
          </a:p>
          <a:p>
            <a:pPr marL="285750" indent="-285750">
              <a:buFont typeface="Arial" panose="020B0604020202020204" pitchFamily="34" charset="0"/>
              <a:buChar char="•"/>
            </a:pPr>
            <a:r>
              <a:rPr lang="en-US" dirty="0"/>
              <a:t>Interesting concept. Would be great if it came to fruition. </a:t>
            </a:r>
            <a:endParaRPr lang="en-US" dirty="0" smtClean="0"/>
          </a:p>
          <a:p>
            <a:pPr marL="285750" indent="-285750">
              <a:buFont typeface="Arial" panose="020B0604020202020204" pitchFamily="34" charset="0"/>
              <a:buChar char="•"/>
            </a:pPr>
            <a:r>
              <a:rPr lang="en-US" dirty="0"/>
              <a:t>Our Nuclear medicine Flood and Dose calibrator sealed sources are depleted meaning they may not be useful to some one else </a:t>
            </a:r>
          </a:p>
          <a:p>
            <a:pPr lvl="0"/>
            <a:endParaRPr lang="en-US" dirty="0"/>
          </a:p>
        </p:txBody>
      </p:sp>
      <p:sp>
        <p:nvSpPr>
          <p:cNvPr id="4" name="Slide Number Placeholder 3">
            <a:extLst>
              <a:ext uri="{FF2B5EF4-FFF2-40B4-BE49-F238E27FC236}">
                <a16:creationId xmlns="" xmlns:a16="http://schemas.microsoft.com/office/drawing/2014/main" id="{694D6FDE-C033-4FA3-B0A2-22214F2B9BF1}"/>
              </a:ext>
            </a:extLst>
          </p:cNvPr>
          <p:cNvSpPr>
            <a:spLocks noGrp="1"/>
          </p:cNvSpPr>
          <p:nvPr>
            <p:ph type="sldNum" sz="quarter" idx="12"/>
          </p:nvPr>
        </p:nvSpPr>
        <p:spPr/>
        <p:txBody>
          <a:bodyPr/>
          <a:lstStyle/>
          <a:p>
            <a:fld id="{F4E780E4-64F7-406B-B7FF-5AFC86C962D4}" type="slidenum">
              <a:rPr lang="en-US" smtClean="0"/>
              <a:pPr/>
              <a:t>20</a:t>
            </a:fld>
            <a:endParaRPr lang="en-US" dirty="0"/>
          </a:p>
        </p:txBody>
      </p:sp>
    </p:spTree>
    <p:extLst>
      <p:ext uri="{BB962C8B-B14F-4D97-AF65-F5344CB8AC3E}">
        <p14:creationId xmlns:p14="http://schemas.microsoft.com/office/powerpoint/2010/main" val="39702499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812F7D-B5C6-4627-85BC-9FFC853CDF2C}"/>
              </a:ext>
            </a:extLst>
          </p:cNvPr>
          <p:cNvSpPr>
            <a:spLocks noGrp="1"/>
          </p:cNvSpPr>
          <p:nvPr>
            <p:ph type="title"/>
          </p:nvPr>
        </p:nvSpPr>
        <p:spPr>
          <a:xfrm>
            <a:off x="838200" y="235821"/>
            <a:ext cx="10515600" cy="1325563"/>
          </a:xfrm>
        </p:spPr>
        <p:txBody>
          <a:bodyPr>
            <a:normAutofit/>
          </a:bodyPr>
          <a:lstStyle/>
          <a:p>
            <a:r>
              <a:rPr lang="en-US" dirty="0"/>
              <a:t>Q8: </a:t>
            </a:r>
            <a:r>
              <a:rPr lang="en-US" b="1" dirty="0"/>
              <a:t>Add any additional comments here. (continued)</a:t>
            </a:r>
            <a:endParaRPr lang="en-US" dirty="0"/>
          </a:p>
        </p:txBody>
      </p:sp>
      <p:sp>
        <p:nvSpPr>
          <p:cNvPr id="9" name="TextBox 8">
            <a:extLst>
              <a:ext uri="{FF2B5EF4-FFF2-40B4-BE49-F238E27FC236}">
                <a16:creationId xmlns="" xmlns:a16="http://schemas.microsoft.com/office/drawing/2014/main" id="{F429BE50-13E2-49B3-BB38-B35311B4146C}"/>
              </a:ext>
            </a:extLst>
          </p:cNvPr>
          <p:cNvSpPr txBox="1"/>
          <p:nvPr/>
        </p:nvSpPr>
        <p:spPr>
          <a:xfrm>
            <a:off x="78513" y="1842649"/>
            <a:ext cx="5597236" cy="5078313"/>
          </a:xfrm>
          <a:prstGeom prst="rect">
            <a:avLst/>
          </a:prstGeom>
          <a:noFill/>
        </p:spPr>
        <p:txBody>
          <a:bodyPr wrap="square" rtlCol="0">
            <a:spAutoFit/>
          </a:bodyPr>
          <a:lstStyle/>
          <a:p>
            <a:pPr marL="285750" indent="-285750">
              <a:buFont typeface="Arial" panose="020B0604020202020204" pitchFamily="34" charset="0"/>
              <a:buChar char="•"/>
            </a:pPr>
            <a:r>
              <a:rPr lang="en-US" dirty="0"/>
              <a:t>Let's keep the annual licensing fees low enough so useful gauges are kept in service. Expensive licensing only tempts one to retire a fully functioning device. </a:t>
            </a:r>
          </a:p>
          <a:p>
            <a:pPr marL="285750" indent="-285750">
              <a:buFont typeface="Arial" panose="020B0604020202020204" pitchFamily="34" charset="0"/>
              <a:buChar char="•"/>
            </a:pPr>
            <a:r>
              <a:rPr lang="en-US" dirty="0"/>
              <a:t>The quicker...the better. </a:t>
            </a:r>
          </a:p>
          <a:p>
            <a:pPr marL="285750" indent="-285750">
              <a:buFont typeface="Arial" panose="020B0604020202020204" pitchFamily="34" charset="0"/>
              <a:buChar char="•"/>
            </a:pPr>
            <a:r>
              <a:rPr lang="en-US" dirty="0"/>
              <a:t>Although I have no sources needing disposal at this time. This program sounds like a great idea rather than disposal of useful sources. </a:t>
            </a:r>
          </a:p>
          <a:p>
            <a:pPr marL="285750" indent="-285750">
              <a:buFont typeface="Arial" panose="020B0604020202020204" pitchFamily="34" charset="0"/>
              <a:buChar char="•"/>
            </a:pPr>
            <a:r>
              <a:rPr lang="en-US" dirty="0"/>
              <a:t>Great Idea! </a:t>
            </a:r>
          </a:p>
          <a:p>
            <a:pPr marL="285750" indent="-285750">
              <a:buFont typeface="Arial" panose="020B0604020202020204" pitchFamily="34" charset="0"/>
              <a:buChar char="•"/>
            </a:pPr>
            <a:r>
              <a:rPr lang="en-US" dirty="0"/>
              <a:t>Contact Information: Chris </a:t>
            </a:r>
            <a:r>
              <a:rPr lang="en-US" dirty="0" err="1"/>
              <a:t>Vanderpool</a:t>
            </a:r>
            <a:r>
              <a:rPr lang="en-US" dirty="0"/>
              <a:t>, Radiation Safety Officer, Hopewell Designs, Inc. Email: chris.vanderpool@hopewelldesigns.com Phone: 770-667-5770 (office); 706-338-1036 (mobile) </a:t>
            </a:r>
          </a:p>
          <a:p>
            <a:pPr marL="285750" indent="-285750">
              <a:buFont typeface="Arial" panose="020B0604020202020204" pitchFamily="34" charset="0"/>
              <a:buChar char="•"/>
            </a:pPr>
            <a:r>
              <a:rPr lang="en-US" dirty="0"/>
              <a:t>Most of my source are too close to end of useful life to bother with listing them on this site </a:t>
            </a:r>
            <a:endParaRPr lang="en-US" dirty="0" smtClean="0"/>
          </a:p>
          <a:p>
            <a:pPr marL="285750" indent="-285750">
              <a:buFont typeface="Arial" panose="020B0604020202020204" pitchFamily="34" charset="0"/>
              <a:buChar char="•"/>
            </a:pPr>
            <a:r>
              <a:rPr lang="en-US" dirty="0"/>
              <a:t>excellent initiative. Like the "circular economy" paradigm, this program keeps sources available for their intended use and does not discard them prematurely. </a:t>
            </a:r>
          </a:p>
        </p:txBody>
      </p:sp>
      <p:sp>
        <p:nvSpPr>
          <p:cNvPr id="10" name="TextBox 9">
            <a:extLst>
              <a:ext uri="{FF2B5EF4-FFF2-40B4-BE49-F238E27FC236}">
                <a16:creationId xmlns="" xmlns:a16="http://schemas.microsoft.com/office/drawing/2014/main" id="{C8066121-F7CD-4FCF-8F72-1DEDCF78767F}"/>
              </a:ext>
            </a:extLst>
          </p:cNvPr>
          <p:cNvSpPr txBox="1"/>
          <p:nvPr/>
        </p:nvSpPr>
        <p:spPr>
          <a:xfrm>
            <a:off x="5885877" y="1847270"/>
            <a:ext cx="5597236" cy="5078313"/>
          </a:xfrm>
          <a:prstGeom prst="rect">
            <a:avLst/>
          </a:prstGeom>
          <a:noFill/>
        </p:spPr>
        <p:txBody>
          <a:bodyPr wrap="square" rtlCol="0">
            <a:spAutoFit/>
          </a:bodyPr>
          <a:lstStyle/>
          <a:p>
            <a:pPr marL="285750" indent="-285750">
              <a:buFont typeface="Arial" panose="020B0604020202020204" pitchFamily="34" charset="0"/>
              <a:buChar char="•"/>
            </a:pPr>
            <a:r>
              <a:rPr lang="en-US" dirty="0"/>
              <a:t>I think this is an outstanding idea! </a:t>
            </a:r>
          </a:p>
          <a:p>
            <a:pPr marL="285750" indent="-285750">
              <a:buFont typeface="Arial" panose="020B0604020202020204" pitchFamily="34" charset="0"/>
              <a:buChar char="•"/>
            </a:pPr>
            <a:r>
              <a:rPr lang="en-US" dirty="0"/>
              <a:t>I have a need for a variety of gamma sources for teaching. I do not have a need for a particular source. It would be nice for the program to make it possible for me to see what sources are available. </a:t>
            </a:r>
          </a:p>
          <a:p>
            <a:pPr marL="285750" indent="-285750">
              <a:buFont typeface="Arial" panose="020B0604020202020204" pitchFamily="34" charset="0"/>
              <a:buChar char="•"/>
            </a:pPr>
            <a:r>
              <a:rPr lang="en-US" dirty="0"/>
              <a:t>Concerns about my institution's liability for mishandling/misuse/improper disposal if I send a source to another institution - cradle to grave. </a:t>
            </a:r>
          </a:p>
          <a:p>
            <a:pPr marL="285750" indent="-285750">
              <a:buFont typeface="Arial" panose="020B0604020202020204" pitchFamily="34" charset="0"/>
              <a:buChar char="•"/>
            </a:pPr>
            <a:r>
              <a:rPr lang="en-US" dirty="0"/>
              <a:t>Like the idea. </a:t>
            </a:r>
          </a:p>
          <a:p>
            <a:pPr marL="285750" indent="-285750">
              <a:buFont typeface="Arial" panose="020B0604020202020204" pitchFamily="34" charset="0"/>
              <a:buChar char="•"/>
            </a:pPr>
            <a:r>
              <a:rPr lang="en-US" dirty="0"/>
              <a:t>At this time we usually trade our older sources in on newer gauges. This service would definitely be of interest if we were reducing our inventory of gauges or stopping gauge use altogether. </a:t>
            </a:r>
          </a:p>
          <a:p>
            <a:pPr marL="285750" indent="-285750">
              <a:buFont typeface="Arial" panose="020B0604020202020204" pitchFamily="34" charset="0"/>
              <a:buChar char="•"/>
            </a:pPr>
            <a:r>
              <a:rPr lang="en-US" dirty="0"/>
              <a:t>Would there be an identified courier to transport sealed sources? Site to site transport may only be cost effective within the State level, but interstate transfer may need NRC or States to work together </a:t>
            </a:r>
          </a:p>
          <a:p>
            <a:pPr marL="285750" indent="-285750">
              <a:buFont typeface="Arial" panose="020B0604020202020204" pitchFamily="34" charset="0"/>
              <a:buChar char="•"/>
            </a:pPr>
            <a:r>
              <a:rPr lang="en-US" dirty="0"/>
              <a:t>Great idea and I would certainly use it. </a:t>
            </a:r>
          </a:p>
        </p:txBody>
      </p:sp>
      <p:sp>
        <p:nvSpPr>
          <p:cNvPr id="4" name="Slide Number Placeholder 3">
            <a:extLst>
              <a:ext uri="{FF2B5EF4-FFF2-40B4-BE49-F238E27FC236}">
                <a16:creationId xmlns="" xmlns:a16="http://schemas.microsoft.com/office/drawing/2014/main" id="{694D6FDE-C033-4FA3-B0A2-22214F2B9BF1}"/>
              </a:ext>
            </a:extLst>
          </p:cNvPr>
          <p:cNvSpPr>
            <a:spLocks noGrp="1"/>
          </p:cNvSpPr>
          <p:nvPr>
            <p:ph type="sldNum" sz="quarter" idx="12"/>
          </p:nvPr>
        </p:nvSpPr>
        <p:spPr/>
        <p:txBody>
          <a:bodyPr/>
          <a:lstStyle/>
          <a:p>
            <a:fld id="{F4E780E4-64F7-406B-B7FF-5AFC86C962D4}" type="slidenum">
              <a:rPr lang="en-US" smtClean="0"/>
              <a:pPr/>
              <a:t>21</a:t>
            </a:fld>
            <a:endParaRPr lang="en-US" dirty="0"/>
          </a:p>
        </p:txBody>
      </p:sp>
    </p:spTree>
    <p:extLst>
      <p:ext uri="{BB962C8B-B14F-4D97-AF65-F5344CB8AC3E}">
        <p14:creationId xmlns:p14="http://schemas.microsoft.com/office/powerpoint/2010/main" val="37486531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812F7D-B5C6-4627-85BC-9FFC853CDF2C}"/>
              </a:ext>
            </a:extLst>
          </p:cNvPr>
          <p:cNvSpPr>
            <a:spLocks noGrp="1"/>
          </p:cNvSpPr>
          <p:nvPr>
            <p:ph type="title"/>
          </p:nvPr>
        </p:nvSpPr>
        <p:spPr>
          <a:xfrm>
            <a:off x="838200" y="235821"/>
            <a:ext cx="10515600" cy="1325563"/>
          </a:xfrm>
        </p:spPr>
        <p:txBody>
          <a:bodyPr>
            <a:normAutofit/>
          </a:bodyPr>
          <a:lstStyle/>
          <a:p>
            <a:r>
              <a:rPr lang="en-US" dirty="0"/>
              <a:t>Q8: </a:t>
            </a:r>
            <a:r>
              <a:rPr lang="en-US" b="1" dirty="0"/>
              <a:t>Add any additional comments here. (continued)</a:t>
            </a:r>
            <a:endParaRPr lang="en-US" dirty="0"/>
          </a:p>
        </p:txBody>
      </p:sp>
      <p:sp>
        <p:nvSpPr>
          <p:cNvPr id="9" name="TextBox 8">
            <a:extLst>
              <a:ext uri="{FF2B5EF4-FFF2-40B4-BE49-F238E27FC236}">
                <a16:creationId xmlns="" xmlns:a16="http://schemas.microsoft.com/office/drawing/2014/main" id="{F429BE50-13E2-49B3-BB38-B35311B4146C}"/>
              </a:ext>
            </a:extLst>
          </p:cNvPr>
          <p:cNvSpPr txBox="1"/>
          <p:nvPr/>
        </p:nvSpPr>
        <p:spPr>
          <a:xfrm>
            <a:off x="78513" y="1842649"/>
            <a:ext cx="5597236" cy="4801314"/>
          </a:xfrm>
          <a:prstGeom prst="rect">
            <a:avLst/>
          </a:prstGeom>
          <a:noFill/>
        </p:spPr>
        <p:txBody>
          <a:bodyPr wrap="square" rtlCol="0">
            <a:spAutoFit/>
          </a:bodyPr>
          <a:lstStyle/>
          <a:p>
            <a:pPr marL="285750" indent="-285750">
              <a:buFont typeface="Arial" panose="020B0604020202020204" pitchFamily="34" charset="0"/>
              <a:buChar char="•"/>
            </a:pPr>
            <a:r>
              <a:rPr lang="en-US" dirty="0"/>
              <a:t>Seems like a good idea, but I suspect the costs mentioned above will render it not particularly cost-effective in the end. </a:t>
            </a:r>
          </a:p>
          <a:p>
            <a:pPr marL="285750" indent="-285750">
              <a:buFont typeface="Arial" panose="020B0604020202020204" pitchFamily="34" charset="0"/>
              <a:buChar char="•"/>
            </a:pPr>
            <a:r>
              <a:rPr lang="en-US" dirty="0"/>
              <a:t>Hopefully we continue to progress down this avenue. Good idea! </a:t>
            </a:r>
          </a:p>
          <a:p>
            <a:pPr marL="285750" indent="-285750">
              <a:buFont typeface="Arial" panose="020B0604020202020204" pitchFamily="34" charset="0"/>
              <a:buChar char="•"/>
            </a:pPr>
            <a:r>
              <a:rPr lang="en-US" dirty="0"/>
              <a:t>I recommend development. </a:t>
            </a:r>
          </a:p>
          <a:p>
            <a:pPr marL="285750" indent="-285750">
              <a:buFont typeface="Arial" panose="020B0604020202020204" pitchFamily="34" charset="0"/>
              <a:buChar char="•"/>
            </a:pPr>
            <a:r>
              <a:rPr lang="en-US" dirty="0"/>
              <a:t>I would be concerned about the security of the list and the broad </a:t>
            </a:r>
            <a:r>
              <a:rPr lang="en-US" dirty="0" smtClean="0"/>
              <a:t>availability </a:t>
            </a:r>
            <a:r>
              <a:rPr lang="en-US" dirty="0"/>
              <a:t>of it to be accessed. We need to be more vigilant around information we keep on the web even is “secure” locations. </a:t>
            </a:r>
          </a:p>
          <a:p>
            <a:pPr marL="285750" indent="-285750">
              <a:buFont typeface="Arial" panose="020B0604020202020204" pitchFamily="34" charset="0"/>
              <a:buChar char="•"/>
            </a:pPr>
            <a:r>
              <a:rPr lang="en-US" dirty="0"/>
              <a:t>Have tried to use the DOE program in the past to obtain smaller sources but it was difficult to use and cumbersome. </a:t>
            </a:r>
          </a:p>
          <a:p>
            <a:pPr marL="285750" indent="-285750">
              <a:buFont typeface="Arial" panose="020B0604020202020204" pitchFamily="34" charset="0"/>
              <a:buChar char="•"/>
            </a:pPr>
            <a:r>
              <a:rPr lang="en-US" dirty="0"/>
              <a:t>It may be limited by state disposal regulations. </a:t>
            </a:r>
          </a:p>
          <a:p>
            <a:pPr marL="285750" indent="-285750">
              <a:buFont typeface="Arial" panose="020B0604020202020204" pitchFamily="34" charset="0"/>
              <a:buChar char="•"/>
            </a:pPr>
            <a:r>
              <a:rPr lang="en-US" dirty="0"/>
              <a:t>Some sources like floods are very </a:t>
            </a:r>
            <a:r>
              <a:rPr lang="en-US" dirty="0" err="1"/>
              <a:t>very</a:t>
            </a:r>
            <a:r>
              <a:rPr lang="en-US" dirty="0"/>
              <a:t> decayed and there should be a way to toss them out as decayed more than 10 half-lives. </a:t>
            </a:r>
          </a:p>
        </p:txBody>
      </p:sp>
      <p:sp>
        <p:nvSpPr>
          <p:cNvPr id="10" name="TextBox 9">
            <a:extLst>
              <a:ext uri="{FF2B5EF4-FFF2-40B4-BE49-F238E27FC236}">
                <a16:creationId xmlns="" xmlns:a16="http://schemas.microsoft.com/office/drawing/2014/main" id="{C8066121-F7CD-4FCF-8F72-1DEDCF78767F}"/>
              </a:ext>
            </a:extLst>
          </p:cNvPr>
          <p:cNvSpPr txBox="1"/>
          <p:nvPr/>
        </p:nvSpPr>
        <p:spPr>
          <a:xfrm>
            <a:off x="5885877" y="1847270"/>
            <a:ext cx="5597236" cy="4939814"/>
          </a:xfrm>
          <a:prstGeom prst="rect">
            <a:avLst/>
          </a:prstGeom>
          <a:noFill/>
        </p:spPr>
        <p:txBody>
          <a:bodyPr wrap="square" rtlCol="0">
            <a:spAutoFit/>
          </a:bodyPr>
          <a:lstStyle/>
          <a:p>
            <a:pPr marL="285750" indent="-285750">
              <a:buFont typeface="Arial" panose="020B0604020202020204" pitchFamily="34" charset="0"/>
              <a:buChar char="•"/>
            </a:pPr>
            <a:r>
              <a:rPr lang="en-US" sz="1750" dirty="0"/>
              <a:t>I THINK IT'S A GREAT IDEA. IT'S UNLIKELY I WOULD OBTAIN SOURCES, BUT POSSIBLE. </a:t>
            </a:r>
          </a:p>
          <a:p>
            <a:pPr marL="285750" indent="-285750">
              <a:buFont typeface="Arial" panose="020B0604020202020204" pitchFamily="34" charset="0"/>
              <a:buChar char="•"/>
            </a:pPr>
            <a:r>
              <a:rPr lang="en-US" sz="1750" dirty="0"/>
              <a:t>I anticipate this helping with long-lived (cesium-137, </a:t>
            </a:r>
            <a:r>
              <a:rPr lang="en-US" sz="1750" dirty="0" err="1"/>
              <a:t>etc</a:t>
            </a:r>
            <a:r>
              <a:rPr lang="en-US" sz="1750" dirty="0"/>
              <a:t>) sources, but not with shorter half-life material like cobalt-57 </a:t>
            </a:r>
          </a:p>
          <a:p>
            <a:pPr marL="285750" indent="-285750">
              <a:buFont typeface="Arial" panose="020B0604020202020204" pitchFamily="34" charset="0"/>
              <a:buChar char="•"/>
            </a:pPr>
            <a:r>
              <a:rPr lang="en-US" sz="1750" dirty="0"/>
              <a:t>I think this is a great idea. </a:t>
            </a:r>
          </a:p>
          <a:p>
            <a:pPr marL="285750" indent="-285750">
              <a:buFont typeface="Arial" panose="020B0604020202020204" pitchFamily="34" charset="0"/>
              <a:buChar char="•"/>
            </a:pPr>
            <a:r>
              <a:rPr lang="en-US" sz="1750" dirty="0"/>
              <a:t>We have Cf252, which requires special treatment </a:t>
            </a:r>
          </a:p>
          <a:p>
            <a:pPr marL="285750" indent="-285750">
              <a:buFont typeface="Arial" panose="020B0604020202020204" pitchFamily="34" charset="0"/>
              <a:buChar char="•"/>
            </a:pPr>
            <a:r>
              <a:rPr lang="en-US" sz="1750" dirty="0"/>
              <a:t>We have had 2 </a:t>
            </a:r>
            <a:r>
              <a:rPr lang="en-US" sz="1750" dirty="0" err="1"/>
              <a:t>troxler</a:t>
            </a:r>
            <a:r>
              <a:rPr lang="en-US" sz="1750" dirty="0"/>
              <a:t> gauges that were not functional and had not been used in over 10 years that were still stored here because the cost of disposal was prohibitive. We finally returned them to </a:t>
            </a:r>
            <a:r>
              <a:rPr lang="en-US" sz="1750" dirty="0" err="1"/>
              <a:t>Troxler</a:t>
            </a:r>
            <a:r>
              <a:rPr lang="en-US" sz="1750" dirty="0"/>
              <a:t> last fall. Would love to have a less expensive alternative for future disposal </a:t>
            </a:r>
          </a:p>
          <a:p>
            <a:pPr marL="285750" indent="-285750">
              <a:buFont typeface="Arial" panose="020B0604020202020204" pitchFamily="34" charset="0"/>
              <a:buChar char="•"/>
            </a:pPr>
            <a:r>
              <a:rPr lang="en-US" sz="1750" dirty="0"/>
              <a:t>Thanks... -Greg permission to contact: Greg </a:t>
            </a:r>
            <a:r>
              <a:rPr lang="en-US" sz="1750" dirty="0" err="1"/>
              <a:t>Peterschmidt</a:t>
            </a:r>
            <a:r>
              <a:rPr lang="en-US" sz="1750" dirty="0"/>
              <a:t> RSO @ Erwin </a:t>
            </a:r>
            <a:r>
              <a:rPr lang="en-US" sz="1750" dirty="0" err="1"/>
              <a:t>ResinSolutions</a:t>
            </a:r>
            <a:r>
              <a:rPr lang="en-US" sz="1750" dirty="0"/>
              <a:t> , LLC 151 T.C. </a:t>
            </a:r>
            <a:r>
              <a:rPr lang="en-US" sz="1750" dirty="0" err="1"/>
              <a:t>Runnion</a:t>
            </a:r>
            <a:r>
              <a:rPr lang="en-US" sz="1750" dirty="0"/>
              <a:t> Rd. Erwin, TN 37650 Work:(423) 722-1979, Mobile:(803) 450-0843 gapeterschmidt@energysolutions.com www.energysolutions.com </a:t>
            </a:r>
          </a:p>
        </p:txBody>
      </p:sp>
      <p:sp>
        <p:nvSpPr>
          <p:cNvPr id="4" name="Slide Number Placeholder 3">
            <a:extLst>
              <a:ext uri="{FF2B5EF4-FFF2-40B4-BE49-F238E27FC236}">
                <a16:creationId xmlns="" xmlns:a16="http://schemas.microsoft.com/office/drawing/2014/main" id="{694D6FDE-C033-4FA3-B0A2-22214F2B9BF1}"/>
              </a:ext>
            </a:extLst>
          </p:cNvPr>
          <p:cNvSpPr>
            <a:spLocks noGrp="1"/>
          </p:cNvSpPr>
          <p:nvPr>
            <p:ph type="sldNum" sz="quarter" idx="12"/>
          </p:nvPr>
        </p:nvSpPr>
        <p:spPr/>
        <p:txBody>
          <a:bodyPr/>
          <a:lstStyle/>
          <a:p>
            <a:fld id="{F4E780E4-64F7-406B-B7FF-5AFC86C962D4}" type="slidenum">
              <a:rPr lang="en-US" smtClean="0"/>
              <a:pPr/>
              <a:t>22</a:t>
            </a:fld>
            <a:endParaRPr lang="en-US" dirty="0"/>
          </a:p>
        </p:txBody>
      </p:sp>
    </p:spTree>
    <p:extLst>
      <p:ext uri="{BB962C8B-B14F-4D97-AF65-F5344CB8AC3E}">
        <p14:creationId xmlns:p14="http://schemas.microsoft.com/office/powerpoint/2010/main" val="8356481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812F7D-B5C6-4627-85BC-9FFC853CDF2C}"/>
              </a:ext>
            </a:extLst>
          </p:cNvPr>
          <p:cNvSpPr>
            <a:spLocks noGrp="1"/>
          </p:cNvSpPr>
          <p:nvPr>
            <p:ph type="title"/>
          </p:nvPr>
        </p:nvSpPr>
        <p:spPr>
          <a:xfrm>
            <a:off x="838200" y="235821"/>
            <a:ext cx="10515600" cy="1325563"/>
          </a:xfrm>
        </p:spPr>
        <p:txBody>
          <a:bodyPr>
            <a:normAutofit/>
          </a:bodyPr>
          <a:lstStyle/>
          <a:p>
            <a:r>
              <a:rPr lang="en-US" dirty="0"/>
              <a:t>Q8: </a:t>
            </a:r>
            <a:r>
              <a:rPr lang="en-US" b="1" dirty="0"/>
              <a:t>Add any additional comments here. (continued)</a:t>
            </a:r>
            <a:endParaRPr lang="en-US" dirty="0"/>
          </a:p>
        </p:txBody>
      </p:sp>
      <p:sp>
        <p:nvSpPr>
          <p:cNvPr id="9" name="TextBox 8">
            <a:extLst>
              <a:ext uri="{FF2B5EF4-FFF2-40B4-BE49-F238E27FC236}">
                <a16:creationId xmlns="" xmlns:a16="http://schemas.microsoft.com/office/drawing/2014/main" id="{F429BE50-13E2-49B3-BB38-B35311B4146C}"/>
              </a:ext>
            </a:extLst>
          </p:cNvPr>
          <p:cNvSpPr txBox="1"/>
          <p:nvPr/>
        </p:nvSpPr>
        <p:spPr>
          <a:xfrm>
            <a:off x="78513" y="1842649"/>
            <a:ext cx="5597236" cy="4247317"/>
          </a:xfrm>
          <a:prstGeom prst="rect">
            <a:avLst/>
          </a:prstGeom>
          <a:noFill/>
        </p:spPr>
        <p:txBody>
          <a:bodyPr wrap="square" rtlCol="0">
            <a:spAutoFit/>
          </a:bodyPr>
          <a:lstStyle/>
          <a:p>
            <a:pPr marL="285750" indent="-285750">
              <a:buFont typeface="Arial" panose="020B0604020202020204" pitchFamily="34" charset="0"/>
              <a:buChar char="•"/>
            </a:pPr>
            <a:r>
              <a:rPr lang="en-US" dirty="0"/>
              <a:t>I believe a program such as this could be beneficial and provide an excellent opportunity to control costs. </a:t>
            </a:r>
          </a:p>
          <a:p>
            <a:pPr marL="285750" indent="-285750">
              <a:buFont typeface="Arial" panose="020B0604020202020204" pitchFamily="34" charset="0"/>
              <a:buChar char="•"/>
            </a:pPr>
            <a:r>
              <a:rPr lang="en-US" dirty="0"/>
              <a:t>Think this may be a good idea </a:t>
            </a:r>
          </a:p>
          <a:p>
            <a:pPr marL="285750" indent="-285750">
              <a:buFont typeface="Arial" panose="020B0604020202020204" pitchFamily="34" charset="0"/>
              <a:buChar char="•"/>
            </a:pPr>
            <a:r>
              <a:rPr lang="en-US" dirty="0"/>
              <a:t>Too many unknowns. Knowledge of locations of disused sources should not be available to anyone. </a:t>
            </a:r>
          </a:p>
          <a:p>
            <a:pPr marL="285750" indent="-285750">
              <a:buFont typeface="Arial" panose="020B0604020202020204" pitchFamily="34" charset="0"/>
              <a:buChar char="•"/>
            </a:pPr>
            <a:r>
              <a:rPr lang="en-US" dirty="0"/>
              <a:t>Bryan Mason - Boeing - Health Physicist - 206-518-0962 </a:t>
            </a:r>
          </a:p>
          <a:p>
            <a:pPr marL="285750" indent="-285750">
              <a:buFont typeface="Arial" panose="020B0604020202020204" pitchFamily="34" charset="0"/>
              <a:buChar char="•"/>
            </a:pPr>
            <a:r>
              <a:rPr lang="en-US" dirty="0"/>
              <a:t>There have been times when I could use a list of sources that are available. Re-use is better than disposal. </a:t>
            </a:r>
          </a:p>
          <a:p>
            <a:pPr marL="285750" indent="-285750">
              <a:buFont typeface="Arial" panose="020B0604020202020204" pitchFamily="34" charset="0"/>
              <a:buChar char="•"/>
            </a:pPr>
            <a:r>
              <a:rPr lang="en-US" dirty="0"/>
              <a:t>INADEQUATE INFORMATION TO MAKE INFORMED DECISION </a:t>
            </a:r>
          </a:p>
          <a:p>
            <a:pPr marL="285750" indent="-285750">
              <a:buFont typeface="Arial" panose="020B0604020202020204" pitchFamily="34" charset="0"/>
              <a:buChar char="•"/>
            </a:pPr>
            <a:r>
              <a:rPr lang="en-US" dirty="0"/>
              <a:t>Cobalt 60 industrial radiography sources are what would cost us to dispose of but they would be less than 15 curies </a:t>
            </a:r>
          </a:p>
        </p:txBody>
      </p:sp>
      <p:sp>
        <p:nvSpPr>
          <p:cNvPr id="4" name="Slide Number Placeholder 3">
            <a:extLst>
              <a:ext uri="{FF2B5EF4-FFF2-40B4-BE49-F238E27FC236}">
                <a16:creationId xmlns="" xmlns:a16="http://schemas.microsoft.com/office/drawing/2014/main" id="{694D6FDE-C033-4FA3-B0A2-22214F2B9BF1}"/>
              </a:ext>
            </a:extLst>
          </p:cNvPr>
          <p:cNvSpPr>
            <a:spLocks noGrp="1"/>
          </p:cNvSpPr>
          <p:nvPr>
            <p:ph type="sldNum" sz="quarter" idx="12"/>
          </p:nvPr>
        </p:nvSpPr>
        <p:spPr/>
        <p:txBody>
          <a:bodyPr/>
          <a:lstStyle/>
          <a:p>
            <a:fld id="{F4E780E4-64F7-406B-B7FF-5AFC86C962D4}" type="slidenum">
              <a:rPr lang="en-US" smtClean="0"/>
              <a:pPr/>
              <a:t>23</a:t>
            </a:fld>
            <a:endParaRPr lang="en-US" dirty="0"/>
          </a:p>
        </p:txBody>
      </p:sp>
    </p:spTree>
    <p:extLst>
      <p:ext uri="{BB962C8B-B14F-4D97-AF65-F5344CB8AC3E}">
        <p14:creationId xmlns:p14="http://schemas.microsoft.com/office/powerpoint/2010/main" val="1440394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ECE3B7-3950-40A4-B668-1226D24409A0}"/>
              </a:ext>
            </a:extLst>
          </p:cNvPr>
          <p:cNvSpPr>
            <a:spLocks noGrp="1"/>
          </p:cNvSpPr>
          <p:nvPr>
            <p:ph type="title"/>
          </p:nvPr>
        </p:nvSpPr>
        <p:spPr>
          <a:xfrm>
            <a:off x="665018" y="365125"/>
            <a:ext cx="11360727" cy="1325563"/>
          </a:xfrm>
        </p:spPr>
        <p:txBody>
          <a:bodyPr/>
          <a:lstStyle/>
          <a:p>
            <a:r>
              <a:rPr lang="en-US" dirty="0"/>
              <a:t>Response Volume (total as of </a:t>
            </a:r>
            <a:r>
              <a:rPr lang="en-US" dirty="0" smtClean="0"/>
              <a:t>6/30/19 </a:t>
            </a:r>
            <a:r>
              <a:rPr lang="en-US" dirty="0"/>
              <a:t>= </a:t>
            </a:r>
            <a:r>
              <a:rPr lang="en-US" dirty="0" smtClean="0"/>
              <a:t>264)</a:t>
            </a:r>
            <a:endParaRPr lang="en-US" dirty="0"/>
          </a:p>
        </p:txBody>
      </p:sp>
      <p:sp>
        <p:nvSpPr>
          <p:cNvPr id="6" name="Slide Number Placeholder 5">
            <a:extLst>
              <a:ext uri="{FF2B5EF4-FFF2-40B4-BE49-F238E27FC236}">
                <a16:creationId xmlns="" xmlns:a16="http://schemas.microsoft.com/office/drawing/2014/main" id="{049DE6AC-9F3C-4B6F-A6D9-C294F277DC9E}"/>
              </a:ext>
            </a:extLst>
          </p:cNvPr>
          <p:cNvSpPr>
            <a:spLocks noGrp="1"/>
          </p:cNvSpPr>
          <p:nvPr>
            <p:ph type="sldNum" sz="quarter" idx="12"/>
          </p:nvPr>
        </p:nvSpPr>
        <p:spPr/>
        <p:txBody>
          <a:bodyPr/>
          <a:lstStyle/>
          <a:p>
            <a:fld id="{F4E780E4-64F7-406B-B7FF-5AFC86C962D4}" type="slidenum">
              <a:rPr lang="en-US" smtClean="0"/>
              <a:pPr/>
              <a:t>3</a:t>
            </a:fld>
            <a:endParaRPr lang="en-US" dirty="0"/>
          </a:p>
        </p:txBody>
      </p:sp>
      <p:pic>
        <p:nvPicPr>
          <p:cNvPr id="3" name="Picture 2"/>
          <p:cNvPicPr>
            <a:picLocks noChangeAspect="1"/>
          </p:cNvPicPr>
          <p:nvPr/>
        </p:nvPicPr>
        <p:blipFill>
          <a:blip r:embed="rId2">
            <a:duotone>
              <a:schemeClr val="accent1">
                <a:shade val="45000"/>
                <a:satMod val="135000"/>
              </a:schemeClr>
              <a:prstClr val="white"/>
            </a:duotone>
          </a:blip>
          <a:stretch>
            <a:fillRect/>
          </a:stretch>
        </p:blipFill>
        <p:spPr>
          <a:xfrm>
            <a:off x="201165" y="2383799"/>
            <a:ext cx="11347279" cy="3682150"/>
          </a:xfrm>
          <a:prstGeom prst="rect">
            <a:avLst/>
          </a:prstGeom>
        </p:spPr>
      </p:pic>
    </p:spTree>
    <p:extLst>
      <p:ext uri="{BB962C8B-B14F-4D97-AF65-F5344CB8AC3E}">
        <p14:creationId xmlns:p14="http://schemas.microsoft.com/office/powerpoint/2010/main" val="1821064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9B0F5B-942E-4DD8-A679-7AB65DCF7052}"/>
              </a:ext>
            </a:extLst>
          </p:cNvPr>
          <p:cNvSpPr>
            <a:spLocks noGrp="1"/>
          </p:cNvSpPr>
          <p:nvPr>
            <p:ph type="title"/>
          </p:nvPr>
        </p:nvSpPr>
        <p:spPr/>
        <p:txBody>
          <a:bodyPr>
            <a:normAutofit/>
          </a:bodyPr>
          <a:lstStyle/>
          <a:p>
            <a:r>
              <a:rPr lang="en-US" sz="3200" dirty="0"/>
              <a:t>Q1: Do you have sealed sources in storage?</a:t>
            </a:r>
          </a:p>
        </p:txBody>
      </p:sp>
      <p:sp>
        <p:nvSpPr>
          <p:cNvPr id="6" name="Slide Number Placeholder 5">
            <a:extLst>
              <a:ext uri="{FF2B5EF4-FFF2-40B4-BE49-F238E27FC236}">
                <a16:creationId xmlns="" xmlns:a16="http://schemas.microsoft.com/office/drawing/2014/main" id="{293B5B2C-5FB2-48BB-9859-3680703631E5}"/>
              </a:ext>
            </a:extLst>
          </p:cNvPr>
          <p:cNvSpPr>
            <a:spLocks noGrp="1"/>
          </p:cNvSpPr>
          <p:nvPr>
            <p:ph type="sldNum" sz="quarter" idx="12"/>
          </p:nvPr>
        </p:nvSpPr>
        <p:spPr/>
        <p:txBody>
          <a:bodyPr/>
          <a:lstStyle/>
          <a:p>
            <a:fld id="{F4E780E4-64F7-406B-B7FF-5AFC86C962D4}" type="slidenum">
              <a:rPr lang="en-US" smtClean="0"/>
              <a:pPr/>
              <a:t>4</a:t>
            </a:fld>
            <a:endParaRPr lang="en-US" dirty="0"/>
          </a:p>
        </p:txBody>
      </p:sp>
      <p:pic>
        <p:nvPicPr>
          <p:cNvPr id="3" name="Picture 2"/>
          <p:cNvPicPr>
            <a:picLocks noChangeAspect="1"/>
          </p:cNvPicPr>
          <p:nvPr/>
        </p:nvPicPr>
        <p:blipFill>
          <a:blip r:embed="rId2"/>
          <a:stretch>
            <a:fillRect/>
          </a:stretch>
        </p:blipFill>
        <p:spPr>
          <a:xfrm>
            <a:off x="1003813" y="1875508"/>
            <a:ext cx="10158926" cy="4802187"/>
          </a:xfrm>
          <a:prstGeom prst="rect">
            <a:avLst/>
          </a:prstGeom>
        </p:spPr>
      </p:pic>
    </p:spTree>
    <p:extLst>
      <p:ext uri="{BB962C8B-B14F-4D97-AF65-F5344CB8AC3E}">
        <p14:creationId xmlns:p14="http://schemas.microsoft.com/office/powerpoint/2010/main" val="4191805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9B0F5B-942E-4DD8-A679-7AB65DCF7052}"/>
              </a:ext>
            </a:extLst>
          </p:cNvPr>
          <p:cNvSpPr>
            <a:spLocks noGrp="1"/>
          </p:cNvSpPr>
          <p:nvPr>
            <p:ph type="title"/>
          </p:nvPr>
        </p:nvSpPr>
        <p:spPr>
          <a:xfrm>
            <a:off x="838200" y="309709"/>
            <a:ext cx="10515600" cy="1325563"/>
          </a:xfrm>
        </p:spPr>
        <p:txBody>
          <a:bodyPr>
            <a:normAutofit/>
          </a:bodyPr>
          <a:lstStyle/>
          <a:p>
            <a:r>
              <a:rPr lang="en-US" sz="2200" dirty="0"/>
              <a:t>Q2: Would you consider registering your disused sealed source in a secure sealed source exchange program (similar to the program previously overseen by the Conference of Radiation Control Program Directors)?</a:t>
            </a:r>
          </a:p>
        </p:txBody>
      </p:sp>
      <p:sp>
        <p:nvSpPr>
          <p:cNvPr id="6" name="Slide Number Placeholder 5">
            <a:extLst>
              <a:ext uri="{FF2B5EF4-FFF2-40B4-BE49-F238E27FC236}">
                <a16:creationId xmlns="" xmlns:a16="http://schemas.microsoft.com/office/drawing/2014/main" id="{BD3F3199-1C83-4845-9D33-9BCF184DD81D}"/>
              </a:ext>
            </a:extLst>
          </p:cNvPr>
          <p:cNvSpPr>
            <a:spLocks noGrp="1"/>
          </p:cNvSpPr>
          <p:nvPr>
            <p:ph type="sldNum" sz="quarter" idx="12"/>
          </p:nvPr>
        </p:nvSpPr>
        <p:spPr/>
        <p:txBody>
          <a:bodyPr/>
          <a:lstStyle/>
          <a:p>
            <a:fld id="{F4E780E4-64F7-406B-B7FF-5AFC86C962D4}" type="slidenum">
              <a:rPr lang="en-US" smtClean="0"/>
              <a:pPr/>
              <a:t>5</a:t>
            </a:fld>
            <a:endParaRPr lang="en-US" dirty="0"/>
          </a:p>
        </p:txBody>
      </p:sp>
      <p:pic>
        <p:nvPicPr>
          <p:cNvPr id="4" name="Picture 3"/>
          <p:cNvPicPr>
            <a:picLocks noChangeAspect="1"/>
          </p:cNvPicPr>
          <p:nvPr/>
        </p:nvPicPr>
        <p:blipFill>
          <a:blip r:embed="rId2"/>
          <a:stretch>
            <a:fillRect/>
          </a:stretch>
        </p:blipFill>
        <p:spPr>
          <a:xfrm>
            <a:off x="1031383" y="1738918"/>
            <a:ext cx="10202154" cy="4913019"/>
          </a:xfrm>
          <a:prstGeom prst="rect">
            <a:avLst/>
          </a:prstGeom>
        </p:spPr>
      </p:pic>
    </p:spTree>
    <p:extLst>
      <p:ext uri="{BB962C8B-B14F-4D97-AF65-F5344CB8AC3E}">
        <p14:creationId xmlns:p14="http://schemas.microsoft.com/office/powerpoint/2010/main" val="4215304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14EF6-30D3-4396-93CF-DF33D8CA0F32}"/>
              </a:ext>
            </a:extLst>
          </p:cNvPr>
          <p:cNvSpPr>
            <a:spLocks noGrp="1"/>
          </p:cNvSpPr>
          <p:nvPr>
            <p:ph type="title"/>
          </p:nvPr>
        </p:nvSpPr>
        <p:spPr/>
        <p:txBody>
          <a:bodyPr>
            <a:normAutofit fontScale="90000"/>
          </a:bodyPr>
          <a:lstStyle/>
          <a:p>
            <a:r>
              <a:rPr lang="en-US" dirty="0"/>
              <a:t>Q3: </a:t>
            </a:r>
            <a:r>
              <a:rPr lang="en-US" b="1" dirty="0"/>
              <a:t>Do you have more than one source that you would register?</a:t>
            </a:r>
            <a:br>
              <a:rPr lang="en-US" b="1" dirty="0"/>
            </a:br>
            <a:endParaRPr lang="en-US" dirty="0"/>
          </a:p>
        </p:txBody>
      </p:sp>
      <p:sp>
        <p:nvSpPr>
          <p:cNvPr id="6" name="Slide Number Placeholder 5">
            <a:extLst>
              <a:ext uri="{FF2B5EF4-FFF2-40B4-BE49-F238E27FC236}">
                <a16:creationId xmlns="" xmlns:a16="http://schemas.microsoft.com/office/drawing/2014/main" id="{F6166882-5FEC-4A99-BBA2-E371AE7EEB74}"/>
              </a:ext>
            </a:extLst>
          </p:cNvPr>
          <p:cNvSpPr>
            <a:spLocks noGrp="1"/>
          </p:cNvSpPr>
          <p:nvPr>
            <p:ph type="sldNum" sz="quarter" idx="12"/>
          </p:nvPr>
        </p:nvSpPr>
        <p:spPr/>
        <p:txBody>
          <a:bodyPr/>
          <a:lstStyle/>
          <a:p>
            <a:fld id="{F4E780E4-64F7-406B-B7FF-5AFC86C962D4}" type="slidenum">
              <a:rPr lang="en-US" smtClean="0"/>
              <a:pPr/>
              <a:t>6</a:t>
            </a:fld>
            <a:endParaRPr lang="en-US" dirty="0"/>
          </a:p>
        </p:txBody>
      </p:sp>
      <p:pic>
        <p:nvPicPr>
          <p:cNvPr id="3" name="Picture 2"/>
          <p:cNvPicPr>
            <a:picLocks noChangeAspect="1"/>
          </p:cNvPicPr>
          <p:nvPr/>
        </p:nvPicPr>
        <p:blipFill>
          <a:blip r:embed="rId2"/>
          <a:stretch>
            <a:fillRect/>
          </a:stretch>
        </p:blipFill>
        <p:spPr>
          <a:xfrm>
            <a:off x="838200" y="1900841"/>
            <a:ext cx="10059247" cy="4648066"/>
          </a:xfrm>
          <a:prstGeom prst="rect">
            <a:avLst/>
          </a:prstGeom>
        </p:spPr>
      </p:pic>
    </p:spTree>
    <p:extLst>
      <p:ext uri="{BB962C8B-B14F-4D97-AF65-F5344CB8AC3E}">
        <p14:creationId xmlns:p14="http://schemas.microsoft.com/office/powerpoint/2010/main" val="3996198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8DC4BD-87CF-45E0-A94B-670ED2F21136}"/>
              </a:ext>
            </a:extLst>
          </p:cNvPr>
          <p:cNvSpPr>
            <a:spLocks noGrp="1"/>
          </p:cNvSpPr>
          <p:nvPr>
            <p:ph type="title"/>
          </p:nvPr>
        </p:nvSpPr>
        <p:spPr/>
        <p:txBody>
          <a:bodyPr>
            <a:normAutofit/>
          </a:bodyPr>
          <a:lstStyle/>
          <a:p>
            <a:r>
              <a:rPr lang="en-US" dirty="0"/>
              <a:t>Q4: </a:t>
            </a:r>
            <a:r>
              <a:rPr lang="en-US" b="1" dirty="0"/>
              <a:t>Do you think a secure sealed source program would be beneficial?</a:t>
            </a:r>
            <a:endParaRPr lang="en-US" dirty="0"/>
          </a:p>
        </p:txBody>
      </p:sp>
      <p:sp>
        <p:nvSpPr>
          <p:cNvPr id="6" name="Slide Number Placeholder 5">
            <a:extLst>
              <a:ext uri="{FF2B5EF4-FFF2-40B4-BE49-F238E27FC236}">
                <a16:creationId xmlns="" xmlns:a16="http://schemas.microsoft.com/office/drawing/2014/main" id="{2C8AA0EC-CF53-4961-BAAF-C9F2918A9801}"/>
              </a:ext>
            </a:extLst>
          </p:cNvPr>
          <p:cNvSpPr>
            <a:spLocks noGrp="1"/>
          </p:cNvSpPr>
          <p:nvPr>
            <p:ph type="sldNum" sz="quarter" idx="12"/>
          </p:nvPr>
        </p:nvSpPr>
        <p:spPr/>
        <p:txBody>
          <a:bodyPr/>
          <a:lstStyle/>
          <a:p>
            <a:fld id="{F4E780E4-64F7-406B-B7FF-5AFC86C962D4}" type="slidenum">
              <a:rPr lang="en-US" smtClean="0"/>
              <a:pPr/>
              <a:t>7</a:t>
            </a:fld>
            <a:endParaRPr lang="en-US" dirty="0"/>
          </a:p>
        </p:txBody>
      </p:sp>
      <p:pic>
        <p:nvPicPr>
          <p:cNvPr id="7" name="Picture 6"/>
          <p:cNvPicPr>
            <a:picLocks noChangeAspect="1"/>
          </p:cNvPicPr>
          <p:nvPr/>
        </p:nvPicPr>
        <p:blipFill>
          <a:blip r:embed="rId2"/>
          <a:stretch>
            <a:fillRect/>
          </a:stretch>
        </p:blipFill>
        <p:spPr>
          <a:xfrm>
            <a:off x="679025" y="1792176"/>
            <a:ext cx="10366124" cy="4949914"/>
          </a:xfrm>
          <a:prstGeom prst="rect">
            <a:avLst/>
          </a:prstGeom>
        </p:spPr>
      </p:pic>
    </p:spTree>
    <p:extLst>
      <p:ext uri="{BB962C8B-B14F-4D97-AF65-F5344CB8AC3E}">
        <p14:creationId xmlns:p14="http://schemas.microsoft.com/office/powerpoint/2010/main" val="4060029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7529F0-563A-4156-A8A9-5FE24E305E4D}"/>
              </a:ext>
            </a:extLst>
          </p:cNvPr>
          <p:cNvSpPr>
            <a:spLocks noGrp="1"/>
          </p:cNvSpPr>
          <p:nvPr>
            <p:ph type="title"/>
          </p:nvPr>
        </p:nvSpPr>
        <p:spPr/>
        <p:txBody>
          <a:bodyPr>
            <a:normAutofit/>
          </a:bodyPr>
          <a:lstStyle/>
          <a:p>
            <a:r>
              <a:rPr lang="en-US" dirty="0"/>
              <a:t>Q5: </a:t>
            </a:r>
            <a:r>
              <a:rPr lang="en-US" b="1" dirty="0"/>
              <a:t>Would you use such a program to obtain sealed sources?</a:t>
            </a:r>
            <a:endParaRPr lang="en-US" dirty="0"/>
          </a:p>
        </p:txBody>
      </p:sp>
      <p:sp>
        <p:nvSpPr>
          <p:cNvPr id="6" name="Slide Number Placeholder 5">
            <a:extLst>
              <a:ext uri="{FF2B5EF4-FFF2-40B4-BE49-F238E27FC236}">
                <a16:creationId xmlns="" xmlns:a16="http://schemas.microsoft.com/office/drawing/2014/main" id="{17C35488-0BD6-4DF9-8F71-EB1FD86789A1}"/>
              </a:ext>
            </a:extLst>
          </p:cNvPr>
          <p:cNvSpPr>
            <a:spLocks noGrp="1"/>
          </p:cNvSpPr>
          <p:nvPr>
            <p:ph type="sldNum" sz="quarter" idx="12"/>
          </p:nvPr>
        </p:nvSpPr>
        <p:spPr/>
        <p:txBody>
          <a:bodyPr/>
          <a:lstStyle/>
          <a:p>
            <a:fld id="{F4E780E4-64F7-406B-B7FF-5AFC86C962D4}" type="slidenum">
              <a:rPr lang="en-US" smtClean="0"/>
              <a:pPr/>
              <a:t>8</a:t>
            </a:fld>
            <a:endParaRPr lang="en-US" dirty="0"/>
          </a:p>
        </p:txBody>
      </p:sp>
      <p:pic>
        <p:nvPicPr>
          <p:cNvPr id="5" name="Picture 4"/>
          <p:cNvPicPr>
            <a:picLocks noChangeAspect="1"/>
          </p:cNvPicPr>
          <p:nvPr/>
        </p:nvPicPr>
        <p:blipFill>
          <a:blip r:embed="rId2"/>
          <a:stretch>
            <a:fillRect/>
          </a:stretch>
        </p:blipFill>
        <p:spPr>
          <a:xfrm>
            <a:off x="838200" y="1864968"/>
            <a:ext cx="10232199" cy="4993032"/>
          </a:xfrm>
          <a:prstGeom prst="rect">
            <a:avLst/>
          </a:prstGeom>
        </p:spPr>
      </p:pic>
    </p:spTree>
    <p:extLst>
      <p:ext uri="{BB962C8B-B14F-4D97-AF65-F5344CB8AC3E}">
        <p14:creationId xmlns:p14="http://schemas.microsoft.com/office/powerpoint/2010/main" val="162781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866382-39F8-415E-B3DC-F29A8D11CAF7}"/>
              </a:ext>
            </a:extLst>
          </p:cNvPr>
          <p:cNvSpPr>
            <a:spLocks noGrp="1"/>
          </p:cNvSpPr>
          <p:nvPr>
            <p:ph type="title"/>
          </p:nvPr>
        </p:nvSpPr>
        <p:spPr/>
        <p:txBody>
          <a:bodyPr/>
          <a:lstStyle/>
          <a:p>
            <a:r>
              <a:rPr lang="en-US" dirty="0"/>
              <a:t>Q6: </a:t>
            </a:r>
            <a:r>
              <a:rPr lang="en-US" b="1" dirty="0"/>
              <a:t>Please enter your state.</a:t>
            </a:r>
            <a:endParaRPr lang="en-US" dirty="0"/>
          </a:p>
        </p:txBody>
      </p:sp>
      <p:sp>
        <p:nvSpPr>
          <p:cNvPr id="6" name="Slide Number Placeholder 5">
            <a:extLst>
              <a:ext uri="{FF2B5EF4-FFF2-40B4-BE49-F238E27FC236}">
                <a16:creationId xmlns="" xmlns:a16="http://schemas.microsoft.com/office/drawing/2014/main" id="{6E785D84-7487-47CD-89BD-FD0FFEBD9B57}"/>
              </a:ext>
            </a:extLst>
          </p:cNvPr>
          <p:cNvSpPr>
            <a:spLocks noGrp="1"/>
          </p:cNvSpPr>
          <p:nvPr>
            <p:ph type="sldNum" sz="quarter" idx="12"/>
          </p:nvPr>
        </p:nvSpPr>
        <p:spPr/>
        <p:txBody>
          <a:bodyPr/>
          <a:lstStyle/>
          <a:p>
            <a:fld id="{F4E780E4-64F7-406B-B7FF-5AFC86C962D4}" type="slidenum">
              <a:rPr lang="en-US" smtClean="0"/>
              <a:pPr/>
              <a:t>9</a:t>
            </a:fld>
            <a:endParaRPr lang="en-US" dirty="0"/>
          </a:p>
        </p:txBody>
      </p:sp>
      <p:pic>
        <p:nvPicPr>
          <p:cNvPr id="7" name="Picture 6"/>
          <p:cNvPicPr>
            <a:picLocks noChangeAspect="1"/>
          </p:cNvPicPr>
          <p:nvPr/>
        </p:nvPicPr>
        <p:blipFill>
          <a:blip r:embed="rId2"/>
          <a:stretch>
            <a:fillRect/>
          </a:stretch>
        </p:blipFill>
        <p:spPr>
          <a:xfrm>
            <a:off x="2294660" y="5062004"/>
            <a:ext cx="6976340" cy="1788160"/>
          </a:xfrm>
          <a:prstGeom prst="rect">
            <a:avLst/>
          </a:prstGeom>
        </p:spPr>
      </p:pic>
      <p:pic>
        <p:nvPicPr>
          <p:cNvPr id="8" name="Picture 7"/>
          <p:cNvPicPr>
            <a:picLocks noChangeAspect="1"/>
          </p:cNvPicPr>
          <p:nvPr/>
        </p:nvPicPr>
        <p:blipFill>
          <a:blip r:embed="rId3"/>
          <a:stretch>
            <a:fillRect/>
          </a:stretch>
        </p:blipFill>
        <p:spPr>
          <a:xfrm>
            <a:off x="2324099" y="1741488"/>
            <a:ext cx="6892387" cy="3400021"/>
          </a:xfrm>
          <a:prstGeom prst="rect">
            <a:avLst/>
          </a:prstGeom>
        </p:spPr>
      </p:pic>
    </p:spTree>
    <p:extLst>
      <p:ext uri="{BB962C8B-B14F-4D97-AF65-F5344CB8AC3E}">
        <p14:creationId xmlns:p14="http://schemas.microsoft.com/office/powerpoint/2010/main" val="737625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TotalTime>
  <Words>4173</Words>
  <Application>Microsoft Macintosh PowerPoint</Application>
  <PresentationFormat>Custom</PresentationFormat>
  <Paragraphs>306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DISUSED SOURCE WORKING GROUP SURVEY ON LICENSEE PARTICIPATION IN A POTENTIAL SECURE EXCHANGE PROGRAM FOR DISUSED SEALED SOURCES </vt:lpstr>
      <vt:lpstr>Background</vt:lpstr>
      <vt:lpstr>Response Volume (total as of 6/30/19 = 264)</vt:lpstr>
      <vt:lpstr>Q1: Do you have sealed sources in storage?</vt:lpstr>
      <vt:lpstr>Q2: Would you consider registering your disused sealed source in a secure sealed source exchange program (similar to the program previously overseen by the Conference of Radiation Control Program Directors)?</vt:lpstr>
      <vt:lpstr>Q3: Do you have more than one source that you would register? </vt:lpstr>
      <vt:lpstr>Q4: Do you think a secure sealed source program would be beneficial?</vt:lpstr>
      <vt:lpstr>Q5: Would you use such a program to obtain sealed sources?</vt:lpstr>
      <vt:lpstr>Q6: Please enter your state.</vt:lpstr>
      <vt:lpstr>Q7: Describe what would encourage you to participate in a secure source exchange program. (225 responses)</vt:lpstr>
      <vt:lpstr>Q7: Describe what would encourage you to participate in a secure source exchange program. (continued)</vt:lpstr>
      <vt:lpstr>Q7: Describe what would encourage you to participate in a secure source exchange program. (continued)</vt:lpstr>
      <vt:lpstr>Q7: Describe what would encourage you to participate in a secure source exchange program. (continued)</vt:lpstr>
      <vt:lpstr>Q7: Describe what would encourage you to participate in a secure source exchange program. (continued)</vt:lpstr>
      <vt:lpstr>Q7: Describe what would encourage you to participate in a secure source exchange program. (continued)</vt:lpstr>
      <vt:lpstr>Q7: Describe what would encourage you to participate in a secure source exchange program. (continued)</vt:lpstr>
      <vt:lpstr>Q7: Describe what would encourage you to participate in a secure source exchange program. (continued)</vt:lpstr>
      <vt:lpstr>Q7: Describe what would encourage you to participate in a secure source exchange program. (continued)</vt:lpstr>
      <vt:lpstr>Q8: Add any additional comments here. (87 responses)</vt:lpstr>
      <vt:lpstr>Q8: Add any additional comments here. (continued)</vt:lpstr>
      <vt:lpstr>Q8: Add any additional comments here. (continued)</vt:lpstr>
      <vt:lpstr>Q8: Add any additional comments here. (continued)</vt:lpstr>
      <vt:lpstr>Q8: Add any additional comments here. (continued)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Cecilia Snyder</dc:creator>
  <cp:lastModifiedBy>todd lovinger</cp:lastModifiedBy>
  <cp:revision>41</cp:revision>
  <dcterms:created xsi:type="dcterms:W3CDTF">2016-01-17T00:04:51Z</dcterms:created>
  <dcterms:modified xsi:type="dcterms:W3CDTF">2019-07-08T15:24:26Z</dcterms:modified>
</cp:coreProperties>
</file>