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06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14" y="62"/>
      </p:cViewPr>
      <p:guideLst/>
    </p:cSldViewPr>
  </p:slideViewPr>
  <p:notesTextViewPr>
    <p:cViewPr>
      <p:scale>
        <a:sx n="1" d="1"/>
        <a:sy n="1" d="1"/>
      </p:scale>
      <p:origin x="0" y="0"/>
    </p:cViewPr>
  </p:notesTextViewPr>
  <p:notesViewPr>
    <p:cSldViewPr snapToGrid="0">
      <p:cViewPr varScale="1">
        <p:scale>
          <a:sx n="63" d="100"/>
          <a:sy n="63" d="100"/>
        </p:scale>
        <p:origin x="3134"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010A325-690F-479B-B7DA-B569DF9A9C0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78EE82E-49B5-4C6E-BD44-B8498AE84D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8C16B6D-C770-4821-8A42-5A2142EF0D78}" type="datetimeFigureOut">
              <a:rPr lang="en-US" smtClean="0"/>
              <a:t>4/13/2019</a:t>
            </a:fld>
            <a:endParaRPr lang="en-US"/>
          </a:p>
        </p:txBody>
      </p:sp>
      <p:sp>
        <p:nvSpPr>
          <p:cNvPr id="4" name="Footer Placeholder 3">
            <a:extLst>
              <a:ext uri="{FF2B5EF4-FFF2-40B4-BE49-F238E27FC236}">
                <a16:creationId xmlns:a16="http://schemas.microsoft.com/office/drawing/2014/main" id="{5939A57E-3A04-4CBB-B0B3-5EB343F0E42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213DE61-0DBB-4C91-9DFE-3E6D2EDDAC8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9B22442-1664-4FC0-B844-DA5A1ABD8F1A}" type="slidenum">
              <a:rPr lang="en-US" smtClean="0"/>
              <a:t>‹#›</a:t>
            </a:fld>
            <a:endParaRPr lang="en-US"/>
          </a:p>
        </p:txBody>
      </p:sp>
    </p:spTree>
    <p:extLst>
      <p:ext uri="{BB962C8B-B14F-4D97-AF65-F5344CB8AC3E}">
        <p14:creationId xmlns:p14="http://schemas.microsoft.com/office/powerpoint/2010/main" val="3823726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238F7D-9429-4DBB-B647-3AA7693E6593}" type="datetimeFigureOut">
              <a:rPr lang="en-US" smtClean="0"/>
              <a:t>4/13/2019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296459-9507-469B-A43E-474AFF79A788}" type="slidenum">
              <a:rPr lang="en-US" smtClean="0"/>
              <a:t>‹#›</a:t>
            </a:fld>
            <a:endParaRPr lang="en-US"/>
          </a:p>
        </p:txBody>
      </p:sp>
    </p:spTree>
    <p:extLst>
      <p:ext uri="{BB962C8B-B14F-4D97-AF65-F5344CB8AC3E}">
        <p14:creationId xmlns:p14="http://schemas.microsoft.com/office/powerpoint/2010/main" val="1733056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78222" b="5333"/>
          <a:stretch/>
        </p:blipFill>
        <p:spPr>
          <a:xfrm>
            <a:off x="0" y="5194449"/>
            <a:ext cx="12207240" cy="1648946"/>
          </a:xfrm>
          <a:prstGeom prst="rect">
            <a:avLst/>
          </a:prstGeom>
        </p:spPr>
      </p:pic>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05FF06B-D47B-4501-9695-6DDB9F649876}" type="datetime1">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58161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E45A96A-BB08-42B3-8827-47E709BB0A8B}" type="datetime1">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1087459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D166DB-86B5-4572-9E5C-8DB506959B43}" type="datetime1">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3719489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9448800" y="0"/>
            <a:ext cx="2743200" cy="365125"/>
          </a:xfrm>
        </p:spPr>
        <p:txBody>
          <a:bodyPr/>
          <a:lstStyle>
            <a:lvl1pPr algn="r">
              <a:defRPr sz="1000">
                <a:solidFill>
                  <a:schemeClr val="tx2"/>
                </a:solidFill>
                <a:latin typeface="Arial Black" panose="020B0A04020102020204" pitchFamily="34" charset="0"/>
              </a:defRPr>
            </a:lvl1pPr>
          </a:lstStyle>
          <a:p>
            <a:fld id="{F4E780E4-64F7-406B-B7FF-5AFC86C962D4}" type="slidenum">
              <a:rPr lang="en-US" smtClean="0"/>
              <a:pPr/>
              <a:t>‹#›</a:t>
            </a:fld>
            <a:endParaRPr lang="en-US" dirty="0"/>
          </a:p>
        </p:txBody>
      </p:sp>
      <p:cxnSp>
        <p:nvCxnSpPr>
          <p:cNvPr id="7" name="Straight Connector 6"/>
          <p:cNvCxnSpPr/>
          <p:nvPr userDrawn="1"/>
        </p:nvCxnSpPr>
        <p:spPr>
          <a:xfrm>
            <a:off x="381000" y="1690688"/>
            <a:ext cx="11391595"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381000" y="1629728"/>
            <a:ext cx="11391595"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503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46735C-6F5A-427F-94F0-26A507F54A11}" type="datetime1">
              <a:rPr lang="en-US" smtClean="0"/>
              <a:t>4/13/2019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3623953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244CA7-B4F3-4B87-8D17-40D2AC77DD4E}" type="datetime1">
              <a:rPr lang="en-US" smtClean="0"/>
              <a:t>4/13/2019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305330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BE6447C-4382-480A-A539-49290F1B96D3}" type="datetime1">
              <a:rPr lang="en-US" smtClean="0"/>
              <a:t>4/13/2019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1541621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09C63C2-9D88-4E71-BCC3-0E42EF00B00A}" type="datetime1">
              <a:rPr lang="en-US" smtClean="0"/>
              <a:t>4/13/2019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3630671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0C800-8CB2-4D85-B6A1-9EDDC6DB0E92}" type="datetime1">
              <a:rPr lang="en-US" smtClean="0"/>
              <a:t>4/13/2019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1338279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5DEA9AC-1CBC-451C-A33E-FE002E9B0EEB}" type="datetime1">
              <a:rPr lang="en-US" smtClean="0"/>
              <a:t>4/13/2019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1446534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8876C60-523B-44F2-935E-9E36F01A0629}" type="datetime1">
              <a:rPr lang="en-US" smtClean="0"/>
              <a:t>4/13/2019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780E4-64F7-406B-B7FF-5AFC86C962D4}" type="slidenum">
              <a:rPr lang="en-US" smtClean="0"/>
              <a:t>‹#›</a:t>
            </a:fld>
            <a:endParaRPr lang="en-US"/>
          </a:p>
        </p:txBody>
      </p:sp>
    </p:spTree>
    <p:extLst>
      <p:ext uri="{BB962C8B-B14F-4D97-AF65-F5344CB8AC3E}">
        <p14:creationId xmlns:p14="http://schemas.microsoft.com/office/powerpoint/2010/main" val="3251261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06545B-450B-4FED-B06A-54D37771D326}" type="datetime1">
              <a:rPr lang="en-US" smtClean="0"/>
              <a:t>4/13/2019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pic>
        <p:nvPicPr>
          <p:cNvPr id="7" name="Picture 6"/>
          <p:cNvPicPr>
            <a:picLocks noChangeAspect="1"/>
          </p:cNvPicPr>
          <p:nvPr userDrawn="1"/>
        </p:nvPicPr>
        <p:blipFill rotWithShape="1">
          <a:blip r:embed="rId13">
            <a:extLst>
              <a:ext uri="{28A0092B-C50C-407E-A947-70E740481C1C}">
                <a14:useLocalDpi xmlns:a14="http://schemas.microsoft.com/office/drawing/2010/main" val="0"/>
              </a:ext>
            </a:extLst>
          </a:blip>
          <a:srcRect l="37921" t="37111" r="37346" b="37918"/>
          <a:stretch/>
        </p:blipFill>
        <p:spPr>
          <a:xfrm>
            <a:off x="11353190" y="5746750"/>
            <a:ext cx="838810" cy="1096010"/>
          </a:xfrm>
          <a:prstGeom prst="rect">
            <a:avLst/>
          </a:prstGeom>
        </p:spPr>
      </p:pic>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E780E4-64F7-406B-B7FF-5AFC86C962D4}" type="slidenum">
              <a:rPr lang="en-US" smtClean="0"/>
              <a:t>‹#›</a:t>
            </a:fld>
            <a:endParaRPr lang="en-US"/>
          </a:p>
        </p:txBody>
      </p:sp>
    </p:spTree>
    <p:extLst>
      <p:ext uri="{BB962C8B-B14F-4D97-AF65-F5344CB8AC3E}">
        <p14:creationId xmlns:p14="http://schemas.microsoft.com/office/powerpoint/2010/main" val="2580570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600" kern="1200">
          <a:solidFill>
            <a:srgbClr val="002060"/>
          </a:solidFill>
          <a:latin typeface="Arial Black" panose="020B0A04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55256"/>
            <a:ext cx="9144000" cy="1909763"/>
          </a:xfrm>
        </p:spPr>
        <p:txBody>
          <a:bodyPr>
            <a:normAutofit/>
          </a:bodyPr>
          <a:lstStyle/>
          <a:p>
            <a:r>
              <a:rPr lang="en-US" sz="2800" b="1" dirty="0"/>
              <a:t>DISUSED SOURCE WORKING GROUP SURVEY ON LICENSEE PARTICIPATION IN A POTENTIAL SECURE EXCHANGE PROGRAM FOR DISUSED SEALED SOURCES </a:t>
            </a:r>
            <a:endParaRPr lang="en-US" sz="2800" dirty="0"/>
          </a:p>
        </p:txBody>
      </p:sp>
      <p:sp>
        <p:nvSpPr>
          <p:cNvPr id="3" name="Subtitle 2"/>
          <p:cNvSpPr>
            <a:spLocks noGrp="1"/>
          </p:cNvSpPr>
          <p:nvPr>
            <p:ph type="subTitle" idx="1"/>
          </p:nvPr>
        </p:nvSpPr>
        <p:spPr/>
        <p:txBody>
          <a:bodyPr>
            <a:normAutofit/>
          </a:bodyPr>
          <a:lstStyle/>
          <a:p>
            <a:endParaRPr lang="en-US" dirty="0"/>
          </a:p>
          <a:p>
            <a:r>
              <a:rPr lang="en-US" sz="2000" b="1" dirty="0"/>
              <a:t>DSWG Meeting </a:t>
            </a:r>
          </a:p>
          <a:p>
            <a:r>
              <a:rPr lang="en-US" sz="2000" b="1" dirty="0"/>
              <a:t>April 18-19, 2019</a:t>
            </a:r>
          </a:p>
          <a:p>
            <a:r>
              <a:rPr lang="en-US" sz="2000" b="1" dirty="0"/>
              <a:t>Alexandria, VA</a:t>
            </a:r>
          </a:p>
        </p:txBody>
      </p:sp>
      <p:cxnSp>
        <p:nvCxnSpPr>
          <p:cNvPr id="4" name="Straight Connector 3"/>
          <p:cNvCxnSpPr/>
          <p:nvPr/>
        </p:nvCxnSpPr>
        <p:spPr>
          <a:xfrm>
            <a:off x="381000" y="3612084"/>
            <a:ext cx="11391595"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381000" y="3551124"/>
            <a:ext cx="11391595"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9449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12F7D-B5C6-4627-85BC-9FFC853CDF2C}"/>
              </a:ext>
            </a:extLst>
          </p:cNvPr>
          <p:cNvSpPr>
            <a:spLocks noGrp="1"/>
          </p:cNvSpPr>
          <p:nvPr>
            <p:ph type="title"/>
          </p:nvPr>
        </p:nvSpPr>
        <p:spPr>
          <a:xfrm>
            <a:off x="838200" y="235821"/>
            <a:ext cx="10515600" cy="1325563"/>
          </a:xfrm>
        </p:spPr>
        <p:txBody>
          <a:bodyPr>
            <a:normAutofit fontScale="90000"/>
          </a:bodyPr>
          <a:lstStyle/>
          <a:p>
            <a:r>
              <a:rPr lang="en-US" dirty="0"/>
              <a:t>Q7: </a:t>
            </a:r>
            <a:r>
              <a:rPr lang="en-US" b="1" dirty="0"/>
              <a:t>Describe what would encourage you to participate in a secure source exchange program. (90 responses)</a:t>
            </a:r>
            <a:endParaRPr lang="en-US" dirty="0"/>
          </a:p>
        </p:txBody>
      </p:sp>
      <p:sp>
        <p:nvSpPr>
          <p:cNvPr id="9" name="TextBox 8">
            <a:extLst>
              <a:ext uri="{FF2B5EF4-FFF2-40B4-BE49-F238E27FC236}">
                <a16:creationId xmlns:a16="http://schemas.microsoft.com/office/drawing/2014/main" id="{F429BE50-13E2-49B3-BB38-B35311B4146C}"/>
              </a:ext>
            </a:extLst>
          </p:cNvPr>
          <p:cNvSpPr txBox="1"/>
          <p:nvPr/>
        </p:nvSpPr>
        <p:spPr>
          <a:xfrm>
            <a:off x="78513" y="2008909"/>
            <a:ext cx="5597236" cy="4801314"/>
          </a:xfrm>
          <a:prstGeom prst="rect">
            <a:avLst/>
          </a:prstGeom>
          <a:noFill/>
        </p:spPr>
        <p:txBody>
          <a:bodyPr wrap="square" rtlCol="0">
            <a:spAutoFit/>
          </a:bodyPr>
          <a:lstStyle/>
          <a:p>
            <a:pPr marL="342900" lvl="0" indent="-342900">
              <a:buFont typeface="Arial" panose="020B0604020202020204" pitchFamily="34" charset="0"/>
              <a:buChar char="•"/>
            </a:pPr>
            <a:r>
              <a:rPr lang="en-US" dirty="0"/>
              <a:t>Rather than obtain a source through the exchange program, I would like it to be like a lending library, where I could use the source for a defined period of time, and then return it for safe-keeping.</a:t>
            </a:r>
          </a:p>
          <a:p>
            <a:pPr marL="342900" lvl="0" indent="-342900">
              <a:buFont typeface="Arial" panose="020B0604020202020204" pitchFamily="34" charset="0"/>
              <a:buChar char="•"/>
            </a:pPr>
            <a:r>
              <a:rPr lang="en-US" dirty="0"/>
              <a:t>Recycling is always a good idea and having support from inspectors as an approved method of disposal would be fantastic.</a:t>
            </a:r>
          </a:p>
          <a:p>
            <a:pPr marL="342900" lvl="0" indent="-342900">
              <a:buFont typeface="Arial" panose="020B0604020202020204" pitchFamily="34" charset="0"/>
              <a:buChar char="•"/>
            </a:pPr>
            <a:r>
              <a:rPr lang="en-US" dirty="0"/>
              <a:t>Simplicity in use. Low cost.</a:t>
            </a:r>
          </a:p>
          <a:p>
            <a:pPr marL="342900" lvl="0" indent="-342900">
              <a:buFont typeface="Arial" panose="020B0604020202020204" pitchFamily="34" charset="0"/>
              <a:buChar char="•"/>
            </a:pPr>
            <a:r>
              <a:rPr lang="en-US" dirty="0"/>
              <a:t>Assistance in streamlining the transfer process</a:t>
            </a:r>
          </a:p>
          <a:p>
            <a:pPr marL="342900" lvl="0" indent="-342900">
              <a:buFont typeface="Arial" panose="020B0604020202020204" pitchFamily="34" charset="0"/>
              <a:buChar char="•"/>
            </a:pPr>
            <a:r>
              <a:rPr lang="en-US" dirty="0"/>
              <a:t>We currently trade in old devices for new ones, do not dispose of sources</a:t>
            </a:r>
          </a:p>
          <a:p>
            <a:pPr marL="342900" lvl="0" indent="-342900">
              <a:buFont typeface="Arial" panose="020B0604020202020204" pitchFamily="34" charset="0"/>
              <a:buChar char="•"/>
            </a:pPr>
            <a:r>
              <a:rPr lang="en-US" dirty="0"/>
              <a:t>Looking to dispose of several sources that have not been in use.</a:t>
            </a:r>
          </a:p>
          <a:p>
            <a:pPr marL="342900" lvl="0" indent="-342900">
              <a:buFont typeface="Arial" panose="020B0604020202020204" pitchFamily="34" charset="0"/>
              <a:buChar char="•"/>
            </a:pPr>
            <a:r>
              <a:rPr lang="en-US" dirty="0"/>
              <a:t>Cost savings, trackability of sources, safety</a:t>
            </a:r>
          </a:p>
          <a:p>
            <a:pPr marL="342900" lvl="0" indent="-342900">
              <a:buFont typeface="Arial" panose="020B0604020202020204" pitchFamily="34" charset="0"/>
              <a:buChar char="•"/>
            </a:pPr>
            <a:r>
              <a:rPr lang="en-US" dirty="0"/>
              <a:t>currently the cost of disposal has been the main obstacle in eliminating sources that are no longer being used.</a:t>
            </a:r>
          </a:p>
        </p:txBody>
      </p:sp>
      <p:sp>
        <p:nvSpPr>
          <p:cNvPr id="10" name="TextBox 9">
            <a:extLst>
              <a:ext uri="{FF2B5EF4-FFF2-40B4-BE49-F238E27FC236}">
                <a16:creationId xmlns:a16="http://schemas.microsoft.com/office/drawing/2014/main" id="{C8066121-F7CD-4FCF-8F72-1DEDCF78767F}"/>
              </a:ext>
            </a:extLst>
          </p:cNvPr>
          <p:cNvSpPr txBox="1"/>
          <p:nvPr/>
        </p:nvSpPr>
        <p:spPr>
          <a:xfrm>
            <a:off x="5885877" y="2013530"/>
            <a:ext cx="5597236" cy="4801314"/>
          </a:xfrm>
          <a:prstGeom prst="rect">
            <a:avLst/>
          </a:prstGeom>
          <a:noFill/>
        </p:spPr>
        <p:txBody>
          <a:bodyPr wrap="square" rtlCol="0">
            <a:spAutoFit/>
          </a:bodyPr>
          <a:lstStyle/>
          <a:p>
            <a:pPr marL="285750" lvl="0" indent="-285750">
              <a:buFont typeface="Arial" panose="020B0604020202020204" pitchFamily="34" charset="0"/>
              <a:buChar char="•"/>
            </a:pPr>
            <a:r>
              <a:rPr lang="en-US" dirty="0"/>
              <a:t>Cost Savings.</a:t>
            </a:r>
          </a:p>
          <a:p>
            <a:pPr marL="285750" lvl="0" indent="-285750">
              <a:buFont typeface="Arial" panose="020B0604020202020204" pitchFamily="34" charset="0"/>
              <a:buChar char="•"/>
            </a:pPr>
            <a:r>
              <a:rPr lang="en-US" dirty="0"/>
              <a:t>Cheaper disposal for unused sources</a:t>
            </a:r>
          </a:p>
          <a:p>
            <a:pPr marL="285750" lvl="0" indent="-285750">
              <a:buFont typeface="Arial" panose="020B0604020202020204" pitchFamily="34" charset="0"/>
              <a:buChar char="•"/>
            </a:pPr>
            <a:r>
              <a:rPr lang="en-US" dirty="0"/>
              <a:t>High cost of source disposal.</a:t>
            </a:r>
          </a:p>
          <a:p>
            <a:pPr marL="285750" lvl="0" indent="-285750">
              <a:buFont typeface="Arial" panose="020B0604020202020204" pitchFamily="34" charset="0"/>
              <a:buChar char="•"/>
            </a:pPr>
            <a:r>
              <a:rPr lang="en-US" dirty="0"/>
              <a:t>Low/no cost sources</a:t>
            </a:r>
          </a:p>
          <a:p>
            <a:pPr marL="285750" lvl="0" indent="-285750">
              <a:buFont typeface="Arial" panose="020B0604020202020204" pitchFamily="34" charset="0"/>
              <a:buChar char="•"/>
            </a:pPr>
            <a:r>
              <a:rPr lang="en-US" dirty="0"/>
              <a:t>I like the idea of recycling rather than disposing. I think it would benefit everyone.</a:t>
            </a:r>
          </a:p>
          <a:p>
            <a:pPr marL="285750" lvl="0" indent="-285750">
              <a:buFont typeface="Arial" panose="020B0604020202020204" pitchFamily="34" charset="0"/>
              <a:buChar char="•"/>
            </a:pPr>
            <a:r>
              <a:rPr lang="en-US" dirty="0"/>
              <a:t>To dispose of a source that is no longer in use.</a:t>
            </a:r>
          </a:p>
          <a:p>
            <a:pPr marL="285750" lvl="0" indent="-285750">
              <a:buFont typeface="Arial" panose="020B0604020202020204" pitchFamily="34" charset="0"/>
              <a:buChar char="•"/>
            </a:pPr>
            <a:r>
              <a:rPr lang="en-US" dirty="0"/>
              <a:t>Cutting cost to dispose of them and buying them.</a:t>
            </a:r>
          </a:p>
          <a:p>
            <a:pPr marL="285750" lvl="0" indent="-285750">
              <a:buFont typeface="Arial" panose="020B0604020202020204" pitchFamily="34" charset="0"/>
              <a:buChar char="•"/>
            </a:pPr>
            <a:r>
              <a:rPr lang="en-US" dirty="0"/>
              <a:t>information on how the program would work and any information on the anticipated time to process and moving sources.</a:t>
            </a:r>
          </a:p>
          <a:p>
            <a:pPr marL="285750" lvl="0" indent="-285750">
              <a:buFont typeface="Arial" panose="020B0604020202020204" pitchFamily="34" charset="0"/>
              <a:buChar char="•"/>
            </a:pPr>
            <a:r>
              <a:rPr lang="en-US" dirty="0"/>
              <a:t>Regulatory compliance of participants</a:t>
            </a:r>
          </a:p>
          <a:p>
            <a:pPr marL="285750" lvl="0" indent="-285750">
              <a:buFont typeface="Arial" panose="020B0604020202020204" pitchFamily="34" charset="0"/>
              <a:buChar char="•"/>
            </a:pPr>
            <a:r>
              <a:rPr lang="en-US" dirty="0"/>
              <a:t>Would only use to dispose of unwanted sources</a:t>
            </a:r>
          </a:p>
          <a:p>
            <a:pPr marL="285750" lvl="0" indent="-285750">
              <a:buFont typeface="Arial" panose="020B0604020202020204" pitchFamily="34" charset="0"/>
              <a:buChar char="•"/>
            </a:pPr>
            <a:r>
              <a:rPr lang="en-US" dirty="0"/>
              <a:t>Being able to get rid of sources without having to pay</a:t>
            </a:r>
          </a:p>
          <a:p>
            <a:pPr marL="285750" lvl="0" indent="-285750">
              <a:buFont typeface="Arial" panose="020B0604020202020204" pitchFamily="34" charset="0"/>
              <a:buChar char="•"/>
            </a:pPr>
            <a:r>
              <a:rPr lang="en-US" dirty="0"/>
              <a:t>Reduced paperwork compared to disposal.</a:t>
            </a:r>
          </a:p>
          <a:p>
            <a:pPr marL="285750" lvl="0" indent="-285750">
              <a:buFont typeface="Arial" panose="020B0604020202020204" pitchFamily="34" charset="0"/>
              <a:buChar char="•"/>
            </a:pPr>
            <a:r>
              <a:rPr lang="en-US" dirty="0"/>
              <a:t>Reusing the source instead of paying for disposal.</a:t>
            </a:r>
          </a:p>
          <a:p>
            <a:pPr marL="285750" lvl="0" indent="-285750">
              <a:buFont typeface="Arial" panose="020B0604020202020204" pitchFamily="34" charset="0"/>
              <a:buChar char="•"/>
            </a:pPr>
            <a:r>
              <a:rPr lang="en-US" dirty="0"/>
              <a:t>Integrity and security of the handling and transport. </a:t>
            </a:r>
          </a:p>
        </p:txBody>
      </p:sp>
      <p:sp>
        <p:nvSpPr>
          <p:cNvPr id="12" name="Slide Number Placeholder 11">
            <a:extLst>
              <a:ext uri="{FF2B5EF4-FFF2-40B4-BE49-F238E27FC236}">
                <a16:creationId xmlns:a16="http://schemas.microsoft.com/office/drawing/2014/main" id="{03DC476C-B608-4ABA-A576-CE752FA64B7B}"/>
              </a:ext>
            </a:extLst>
          </p:cNvPr>
          <p:cNvSpPr>
            <a:spLocks noGrp="1"/>
          </p:cNvSpPr>
          <p:nvPr>
            <p:ph type="sldNum" sz="quarter" idx="12"/>
          </p:nvPr>
        </p:nvSpPr>
        <p:spPr/>
        <p:txBody>
          <a:bodyPr/>
          <a:lstStyle/>
          <a:p>
            <a:fld id="{F4E780E4-64F7-406B-B7FF-5AFC86C962D4}" type="slidenum">
              <a:rPr lang="en-US" smtClean="0"/>
              <a:pPr/>
              <a:t>10</a:t>
            </a:fld>
            <a:endParaRPr lang="en-US" dirty="0"/>
          </a:p>
        </p:txBody>
      </p:sp>
    </p:spTree>
    <p:extLst>
      <p:ext uri="{BB962C8B-B14F-4D97-AF65-F5344CB8AC3E}">
        <p14:creationId xmlns:p14="http://schemas.microsoft.com/office/powerpoint/2010/main" val="3434212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12F7D-B5C6-4627-85BC-9FFC853CDF2C}"/>
              </a:ext>
            </a:extLst>
          </p:cNvPr>
          <p:cNvSpPr>
            <a:spLocks noGrp="1"/>
          </p:cNvSpPr>
          <p:nvPr>
            <p:ph type="title"/>
          </p:nvPr>
        </p:nvSpPr>
        <p:spPr>
          <a:xfrm>
            <a:off x="838200" y="235821"/>
            <a:ext cx="10515600" cy="1325563"/>
          </a:xfrm>
        </p:spPr>
        <p:txBody>
          <a:bodyPr>
            <a:normAutofit fontScale="90000"/>
          </a:bodyPr>
          <a:lstStyle/>
          <a:p>
            <a:r>
              <a:rPr lang="en-US" dirty="0"/>
              <a:t>Q7: </a:t>
            </a:r>
            <a:r>
              <a:rPr lang="en-US" b="1" dirty="0"/>
              <a:t>Describe what would encourage you to participate in a secure source exchange program. (continued)</a:t>
            </a:r>
            <a:endParaRPr lang="en-US" dirty="0"/>
          </a:p>
        </p:txBody>
      </p:sp>
      <p:sp>
        <p:nvSpPr>
          <p:cNvPr id="9" name="TextBox 8">
            <a:extLst>
              <a:ext uri="{FF2B5EF4-FFF2-40B4-BE49-F238E27FC236}">
                <a16:creationId xmlns:a16="http://schemas.microsoft.com/office/drawing/2014/main" id="{F429BE50-13E2-49B3-BB38-B35311B4146C}"/>
              </a:ext>
            </a:extLst>
          </p:cNvPr>
          <p:cNvSpPr txBox="1"/>
          <p:nvPr/>
        </p:nvSpPr>
        <p:spPr>
          <a:xfrm>
            <a:off x="78513" y="2008909"/>
            <a:ext cx="5597236" cy="4801314"/>
          </a:xfrm>
          <a:prstGeom prst="rect">
            <a:avLst/>
          </a:prstGeom>
          <a:noFill/>
        </p:spPr>
        <p:txBody>
          <a:bodyPr wrap="square" rtlCol="0">
            <a:spAutoFit/>
          </a:bodyPr>
          <a:lstStyle/>
          <a:p>
            <a:pPr marL="285750" lvl="0" indent="-285750">
              <a:buFont typeface="Arial" panose="020B0604020202020204" pitchFamily="34" charset="0"/>
              <a:buChar char="•"/>
            </a:pPr>
            <a:r>
              <a:rPr lang="en-US" dirty="0"/>
              <a:t>The cost of returning the old source.</a:t>
            </a:r>
          </a:p>
          <a:p>
            <a:pPr marL="285750" lvl="0" indent="-285750">
              <a:buFont typeface="Arial" panose="020B0604020202020204" pitchFamily="34" charset="0"/>
              <a:buChar char="•"/>
            </a:pPr>
            <a:r>
              <a:rPr lang="en-US" dirty="0"/>
              <a:t>Ease of use</a:t>
            </a:r>
          </a:p>
          <a:p>
            <a:pPr marL="285750" lvl="0" indent="-285750">
              <a:buFont typeface="Arial" panose="020B0604020202020204" pitchFamily="34" charset="0"/>
              <a:buChar char="•"/>
            </a:pPr>
            <a:r>
              <a:rPr lang="en-US" dirty="0"/>
              <a:t>Lower Cost's and Reputable Customers</a:t>
            </a:r>
          </a:p>
          <a:p>
            <a:pPr marL="285750" lvl="0" indent="-285750">
              <a:buFont typeface="Arial" panose="020B0604020202020204" pitchFamily="34" charset="0"/>
              <a:buChar char="•"/>
            </a:pPr>
            <a:r>
              <a:rPr lang="en-US" dirty="0"/>
              <a:t>Nothing really. the company we order from has a one for one disposal for sources ordered from them.</a:t>
            </a:r>
          </a:p>
          <a:p>
            <a:pPr marL="285750" lvl="0" indent="-285750">
              <a:buFont typeface="Arial" panose="020B0604020202020204" pitchFamily="34" charset="0"/>
              <a:buChar char="•"/>
            </a:pPr>
            <a:r>
              <a:rPr lang="en-US" dirty="0"/>
              <a:t>not have to pay for shipping fees</a:t>
            </a:r>
          </a:p>
          <a:p>
            <a:pPr marL="285750" lvl="0" indent="-285750">
              <a:buFont typeface="Arial" panose="020B0604020202020204" pitchFamily="34" charset="0"/>
              <a:buChar char="•"/>
            </a:pPr>
            <a:r>
              <a:rPr lang="en-US" dirty="0"/>
              <a:t>If the disused sealed sources available had up to date leak tests completed if required.</a:t>
            </a:r>
          </a:p>
          <a:p>
            <a:pPr marL="285750" lvl="0" indent="-285750">
              <a:buFont typeface="Arial" panose="020B0604020202020204" pitchFamily="34" charset="0"/>
              <a:buChar char="•"/>
            </a:pPr>
            <a:r>
              <a:rPr lang="en-US" dirty="0"/>
              <a:t>Saves money and keeps licensees from disposing of sources that may be beneficial to others.</a:t>
            </a:r>
          </a:p>
          <a:p>
            <a:pPr marL="285750" lvl="0" indent="-285750">
              <a:buFont typeface="Arial" panose="020B0604020202020204" pitchFamily="34" charset="0"/>
              <a:buChar char="•"/>
            </a:pPr>
            <a:r>
              <a:rPr lang="en-US" dirty="0"/>
              <a:t>The high cost to dispose of source(s) and if the source is still has a useful life why dispose of it if someone could use it.</a:t>
            </a:r>
          </a:p>
          <a:p>
            <a:pPr marL="285750" lvl="0" indent="-285750">
              <a:buFont typeface="Arial" panose="020B0604020202020204" pitchFamily="34" charset="0"/>
              <a:buChar char="•"/>
            </a:pPr>
            <a:r>
              <a:rPr lang="en-US" dirty="0"/>
              <a:t>Low cost for recycling vs. disposal</a:t>
            </a:r>
          </a:p>
          <a:p>
            <a:pPr marL="285750" lvl="0" indent="-285750">
              <a:buFont typeface="Arial" panose="020B0604020202020204" pitchFamily="34" charset="0"/>
              <a:buChar char="•"/>
            </a:pPr>
            <a:r>
              <a:rPr lang="en-US" dirty="0"/>
              <a:t>Cost of sources, costs for prep, transportation, installation</a:t>
            </a:r>
          </a:p>
          <a:p>
            <a:pPr marL="285750" lvl="0" indent="-285750">
              <a:buFont typeface="Arial" panose="020B0604020202020204" pitchFamily="34" charset="0"/>
              <a:buChar char="•"/>
            </a:pPr>
            <a:r>
              <a:rPr lang="en-US" dirty="0"/>
              <a:t>we have several sources we no longer need.</a:t>
            </a:r>
          </a:p>
        </p:txBody>
      </p:sp>
      <p:sp>
        <p:nvSpPr>
          <p:cNvPr id="10" name="TextBox 9">
            <a:extLst>
              <a:ext uri="{FF2B5EF4-FFF2-40B4-BE49-F238E27FC236}">
                <a16:creationId xmlns:a16="http://schemas.microsoft.com/office/drawing/2014/main" id="{C8066121-F7CD-4FCF-8F72-1DEDCF78767F}"/>
              </a:ext>
            </a:extLst>
          </p:cNvPr>
          <p:cNvSpPr txBox="1"/>
          <p:nvPr/>
        </p:nvSpPr>
        <p:spPr>
          <a:xfrm>
            <a:off x="5885877" y="2013530"/>
            <a:ext cx="5597236" cy="5078313"/>
          </a:xfrm>
          <a:prstGeom prst="rect">
            <a:avLst/>
          </a:prstGeom>
          <a:noFill/>
        </p:spPr>
        <p:txBody>
          <a:bodyPr wrap="square" rtlCol="0">
            <a:spAutoFit/>
          </a:bodyPr>
          <a:lstStyle/>
          <a:p>
            <a:pPr marL="285750" lvl="0" indent="-285750">
              <a:buFont typeface="Arial" panose="020B0604020202020204" pitchFamily="34" charset="0"/>
              <a:buChar char="•"/>
            </a:pPr>
            <a:r>
              <a:rPr lang="en-US" dirty="0"/>
              <a:t>none needed. I think it is a great idea.</a:t>
            </a:r>
          </a:p>
          <a:p>
            <a:pPr marL="285750" lvl="0" indent="-285750">
              <a:buFont typeface="Arial" panose="020B0604020202020204" pitchFamily="34" charset="0"/>
              <a:buChar char="•"/>
            </a:pPr>
            <a:r>
              <a:rPr lang="en-US" dirty="0"/>
              <a:t>Cost for disposal is outrageous</a:t>
            </a:r>
          </a:p>
          <a:p>
            <a:pPr marL="285750" lvl="0" indent="-285750">
              <a:buFont typeface="Arial" panose="020B0604020202020204" pitchFamily="34" charset="0"/>
              <a:buChar char="•"/>
            </a:pPr>
            <a:r>
              <a:rPr lang="en-US" dirty="0"/>
              <a:t>Ease of use and if the source I'm looking for is available</a:t>
            </a:r>
          </a:p>
          <a:p>
            <a:pPr marL="285750" lvl="0" indent="-285750">
              <a:buFont typeface="Arial" panose="020B0604020202020204" pitchFamily="34" charset="0"/>
              <a:buChar char="•"/>
            </a:pPr>
            <a:r>
              <a:rPr lang="en-US" dirty="0"/>
              <a:t>low cost, easy access with minimal paperwork</a:t>
            </a:r>
          </a:p>
          <a:p>
            <a:pPr marL="285750" lvl="0" indent="-285750">
              <a:buFont typeface="Arial" panose="020B0604020202020204" pitchFamily="34" charset="0"/>
              <a:buChar char="•"/>
            </a:pPr>
            <a:r>
              <a:rPr lang="en-US" dirty="0"/>
              <a:t>Cost and minimizing the number of sources.</a:t>
            </a:r>
          </a:p>
          <a:p>
            <a:pPr marL="285750" lvl="0" indent="-285750">
              <a:buFont typeface="Arial" panose="020B0604020202020204" pitchFamily="34" charset="0"/>
              <a:buChar char="•"/>
            </a:pPr>
            <a:r>
              <a:rPr lang="en-US" dirty="0"/>
              <a:t>I would actively use this registry to see if sources I need can be acquired. I strongly believe in rehoming disused sources in place of disposal.</a:t>
            </a:r>
          </a:p>
          <a:p>
            <a:pPr marL="285750" lvl="0" indent="-285750">
              <a:buFont typeface="Arial" panose="020B0604020202020204" pitchFamily="34" charset="0"/>
              <a:buChar char="•"/>
            </a:pPr>
            <a:r>
              <a:rPr lang="en-US" dirty="0"/>
              <a:t>Simple process. Low cost. Condition of sealed source capsule.</a:t>
            </a:r>
          </a:p>
          <a:p>
            <a:pPr marL="285750" lvl="0" indent="-285750">
              <a:buFont typeface="Arial" panose="020B0604020202020204" pitchFamily="34" charset="0"/>
              <a:buChar char="•"/>
            </a:pPr>
            <a:r>
              <a:rPr lang="en-US" dirty="0"/>
              <a:t>The purchase or sale of a used or unneeded moisture density gauge.</a:t>
            </a:r>
          </a:p>
          <a:p>
            <a:pPr marL="285750" lvl="0" indent="-285750">
              <a:buFont typeface="Arial" panose="020B0604020202020204" pitchFamily="34" charset="0"/>
              <a:buChar char="•"/>
            </a:pPr>
            <a:r>
              <a:rPr lang="en-US" dirty="0"/>
              <a:t>Recycling is better than buying and disposing. Also the cost may be lower than buying new sources.</a:t>
            </a:r>
          </a:p>
          <a:p>
            <a:pPr marL="285750" lvl="0" indent="-285750">
              <a:buFont typeface="Arial" panose="020B0604020202020204" pitchFamily="34" charset="0"/>
              <a:buChar char="•"/>
            </a:pPr>
            <a:r>
              <a:rPr lang="en-US" dirty="0"/>
              <a:t>It seems it would be cheaper</a:t>
            </a:r>
          </a:p>
          <a:p>
            <a:pPr marL="285750" lvl="0" indent="-285750">
              <a:buFont typeface="Arial" panose="020B0604020202020204" pitchFamily="34" charset="0"/>
              <a:buChar char="•"/>
            </a:pPr>
            <a:r>
              <a:rPr lang="en-US" dirty="0"/>
              <a:t>Save money on buying new sources.</a:t>
            </a:r>
          </a:p>
          <a:p>
            <a:pPr marL="285750" lvl="0" indent="-285750">
              <a:buFont typeface="Arial" panose="020B0604020202020204" pitchFamily="34" charset="0"/>
              <a:buChar char="•"/>
            </a:pPr>
            <a:r>
              <a:rPr lang="en-US" dirty="0"/>
              <a:t>Availability of such a resource.</a:t>
            </a:r>
          </a:p>
          <a:p>
            <a:pPr lvl="0"/>
            <a:endParaRPr lang="en-US" dirty="0"/>
          </a:p>
        </p:txBody>
      </p:sp>
      <p:sp>
        <p:nvSpPr>
          <p:cNvPr id="4" name="Slide Number Placeholder 3">
            <a:extLst>
              <a:ext uri="{FF2B5EF4-FFF2-40B4-BE49-F238E27FC236}">
                <a16:creationId xmlns:a16="http://schemas.microsoft.com/office/drawing/2014/main" id="{AC4CCCE9-A97D-44EB-9D00-6E593E7E9F2A}"/>
              </a:ext>
            </a:extLst>
          </p:cNvPr>
          <p:cNvSpPr>
            <a:spLocks noGrp="1"/>
          </p:cNvSpPr>
          <p:nvPr>
            <p:ph type="sldNum" sz="quarter" idx="12"/>
          </p:nvPr>
        </p:nvSpPr>
        <p:spPr/>
        <p:txBody>
          <a:bodyPr/>
          <a:lstStyle/>
          <a:p>
            <a:fld id="{F4E780E4-64F7-406B-B7FF-5AFC86C962D4}" type="slidenum">
              <a:rPr lang="en-US" smtClean="0"/>
              <a:pPr/>
              <a:t>11</a:t>
            </a:fld>
            <a:endParaRPr lang="en-US" dirty="0"/>
          </a:p>
        </p:txBody>
      </p:sp>
    </p:spTree>
    <p:extLst>
      <p:ext uri="{BB962C8B-B14F-4D97-AF65-F5344CB8AC3E}">
        <p14:creationId xmlns:p14="http://schemas.microsoft.com/office/powerpoint/2010/main" val="3939048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12F7D-B5C6-4627-85BC-9FFC853CDF2C}"/>
              </a:ext>
            </a:extLst>
          </p:cNvPr>
          <p:cNvSpPr>
            <a:spLocks noGrp="1"/>
          </p:cNvSpPr>
          <p:nvPr>
            <p:ph type="title"/>
          </p:nvPr>
        </p:nvSpPr>
        <p:spPr>
          <a:xfrm>
            <a:off x="838200" y="235821"/>
            <a:ext cx="10515600" cy="1325563"/>
          </a:xfrm>
        </p:spPr>
        <p:txBody>
          <a:bodyPr>
            <a:normAutofit fontScale="90000"/>
          </a:bodyPr>
          <a:lstStyle/>
          <a:p>
            <a:r>
              <a:rPr lang="en-US" dirty="0"/>
              <a:t>Q7: </a:t>
            </a:r>
            <a:r>
              <a:rPr lang="en-US" b="1" dirty="0"/>
              <a:t>Describe what would encourage you to participate in a secure source exchange program. (continued)</a:t>
            </a:r>
            <a:endParaRPr lang="en-US" dirty="0"/>
          </a:p>
        </p:txBody>
      </p:sp>
      <p:sp>
        <p:nvSpPr>
          <p:cNvPr id="9" name="TextBox 8">
            <a:extLst>
              <a:ext uri="{FF2B5EF4-FFF2-40B4-BE49-F238E27FC236}">
                <a16:creationId xmlns:a16="http://schemas.microsoft.com/office/drawing/2014/main" id="{F429BE50-13E2-49B3-BB38-B35311B4146C}"/>
              </a:ext>
            </a:extLst>
          </p:cNvPr>
          <p:cNvSpPr txBox="1"/>
          <p:nvPr/>
        </p:nvSpPr>
        <p:spPr>
          <a:xfrm>
            <a:off x="78513" y="2008909"/>
            <a:ext cx="5597236" cy="4801314"/>
          </a:xfrm>
          <a:prstGeom prst="rect">
            <a:avLst/>
          </a:prstGeom>
          <a:noFill/>
        </p:spPr>
        <p:txBody>
          <a:bodyPr wrap="square" rtlCol="0">
            <a:spAutoFit/>
          </a:bodyPr>
          <a:lstStyle/>
          <a:p>
            <a:pPr marL="285750" lvl="0" indent="-285750">
              <a:buFont typeface="Arial" panose="020B0604020202020204" pitchFamily="34" charset="0"/>
              <a:buChar char="•"/>
            </a:pPr>
            <a:r>
              <a:rPr lang="en-US" dirty="0"/>
              <a:t>Access to shipping containers</a:t>
            </a:r>
          </a:p>
          <a:p>
            <a:pPr marL="285750" lvl="0" indent="-285750">
              <a:buFont typeface="Arial" panose="020B0604020202020204" pitchFamily="34" charset="0"/>
              <a:buChar char="•"/>
            </a:pPr>
            <a:r>
              <a:rPr lang="en-US" dirty="0"/>
              <a:t>Effective way to get rid of sources we no longer need without paying a disposal fee</a:t>
            </a:r>
          </a:p>
          <a:p>
            <a:pPr marL="285750" lvl="0" indent="-285750">
              <a:buFont typeface="Arial" panose="020B0604020202020204" pitchFamily="34" charset="0"/>
              <a:buChar char="•"/>
            </a:pPr>
            <a:r>
              <a:rPr lang="en-US" dirty="0"/>
              <a:t>Cost, and if it was made easy to do.</a:t>
            </a:r>
          </a:p>
          <a:p>
            <a:pPr marL="285750" lvl="0" indent="-285750">
              <a:buFont typeface="Arial" panose="020B0604020202020204" pitchFamily="34" charset="0"/>
              <a:buChar char="•"/>
            </a:pPr>
            <a:r>
              <a:rPr lang="en-US" dirty="0"/>
              <a:t>It would be useful to get rid of old machines</a:t>
            </a:r>
          </a:p>
          <a:p>
            <a:pPr marL="285750" lvl="0" indent="-285750">
              <a:buFont typeface="Arial" panose="020B0604020202020204" pitchFamily="34" charset="0"/>
              <a:buChar char="•"/>
            </a:pPr>
            <a:r>
              <a:rPr lang="en-US" dirty="0"/>
              <a:t>Easy disposition and acquisition</a:t>
            </a:r>
          </a:p>
          <a:p>
            <a:pPr marL="285750" lvl="0" indent="-285750">
              <a:buFont typeface="Arial" panose="020B0604020202020204" pitchFamily="34" charset="0"/>
              <a:buChar char="•"/>
            </a:pPr>
            <a:r>
              <a:rPr lang="en-US" dirty="0"/>
              <a:t>Reduced costs</a:t>
            </a:r>
          </a:p>
          <a:p>
            <a:pPr marL="285750" lvl="0" indent="-285750">
              <a:buFont typeface="Arial" panose="020B0604020202020204" pitchFamily="34" charset="0"/>
              <a:buChar char="•"/>
            </a:pPr>
            <a:r>
              <a:rPr lang="en-US" dirty="0"/>
              <a:t>Cost of disposal</a:t>
            </a:r>
          </a:p>
          <a:p>
            <a:pPr marL="285750" lvl="0" indent="-285750">
              <a:buFont typeface="Arial" panose="020B0604020202020204" pitchFamily="34" charset="0"/>
              <a:buChar char="•"/>
            </a:pPr>
            <a:r>
              <a:rPr lang="en-US" dirty="0"/>
              <a:t>Something positive to do with used equipment.</a:t>
            </a:r>
          </a:p>
          <a:p>
            <a:pPr marL="285750" lvl="0" indent="-285750">
              <a:buFont typeface="Arial" panose="020B0604020202020204" pitchFamily="34" charset="0"/>
              <a:buChar char="•"/>
            </a:pPr>
            <a:r>
              <a:rPr lang="en-US" dirty="0"/>
              <a:t>would most likely be more cost effective</a:t>
            </a:r>
          </a:p>
          <a:p>
            <a:pPr marL="285750" lvl="0" indent="-285750">
              <a:buFont typeface="Arial" panose="020B0604020202020204" pitchFamily="34" charset="0"/>
              <a:buChar char="•"/>
            </a:pPr>
            <a:r>
              <a:rPr lang="en-US" dirty="0"/>
              <a:t>Free sources, free or limited cost transfer of unused materials, less waste is waste sites.</a:t>
            </a:r>
          </a:p>
          <a:p>
            <a:pPr marL="285750" lvl="0" indent="-285750">
              <a:buFont typeface="Arial" panose="020B0604020202020204" pitchFamily="34" charset="0"/>
              <a:buChar char="•"/>
            </a:pPr>
            <a:r>
              <a:rPr lang="en-US" dirty="0"/>
              <a:t>Cost vs, disposal through the manufacturer.</a:t>
            </a:r>
          </a:p>
          <a:p>
            <a:pPr marL="285750" lvl="0" indent="-285750">
              <a:buFont typeface="Arial" panose="020B0604020202020204" pitchFamily="34" charset="0"/>
              <a:buChar char="•"/>
            </a:pPr>
            <a:r>
              <a:rPr lang="en-US" dirty="0"/>
              <a:t>my company tries to recycle as much as possible and with the high cost of source disposal, this program would have multiple benefits.</a:t>
            </a:r>
          </a:p>
          <a:p>
            <a:pPr marL="285750" lvl="0" indent="-285750">
              <a:buFont typeface="Arial" panose="020B0604020202020204" pitchFamily="34" charset="0"/>
              <a:buChar char="•"/>
            </a:pPr>
            <a:endParaRPr lang="en-US" dirty="0"/>
          </a:p>
        </p:txBody>
      </p:sp>
      <p:sp>
        <p:nvSpPr>
          <p:cNvPr id="10" name="TextBox 9">
            <a:extLst>
              <a:ext uri="{FF2B5EF4-FFF2-40B4-BE49-F238E27FC236}">
                <a16:creationId xmlns:a16="http://schemas.microsoft.com/office/drawing/2014/main" id="{C8066121-F7CD-4FCF-8F72-1DEDCF78767F}"/>
              </a:ext>
            </a:extLst>
          </p:cNvPr>
          <p:cNvSpPr txBox="1"/>
          <p:nvPr/>
        </p:nvSpPr>
        <p:spPr>
          <a:xfrm>
            <a:off x="5885877" y="2013530"/>
            <a:ext cx="5597236" cy="5078313"/>
          </a:xfrm>
          <a:prstGeom prst="rect">
            <a:avLst/>
          </a:prstGeom>
          <a:noFill/>
        </p:spPr>
        <p:txBody>
          <a:bodyPr wrap="square" rtlCol="0">
            <a:spAutoFit/>
          </a:bodyPr>
          <a:lstStyle/>
          <a:p>
            <a:pPr marL="285750" lvl="0" indent="-285750">
              <a:buFont typeface="Arial" panose="020B0604020202020204" pitchFamily="34" charset="0"/>
              <a:buChar char="•"/>
            </a:pPr>
            <a:r>
              <a:rPr lang="en-US" dirty="0"/>
              <a:t>If there was a source I could use and the cost was significantly lower that a new one.</a:t>
            </a:r>
          </a:p>
          <a:p>
            <a:pPr marL="285750" lvl="0" indent="-285750">
              <a:buFont typeface="Arial" panose="020B0604020202020204" pitchFamily="34" charset="0"/>
              <a:buChar char="•"/>
            </a:pPr>
            <a:r>
              <a:rPr lang="en-US" dirty="0"/>
              <a:t>Economy and common sense.</a:t>
            </a:r>
          </a:p>
          <a:p>
            <a:pPr marL="285750" lvl="0" indent="-285750">
              <a:buFont typeface="Arial" panose="020B0604020202020204" pitchFamily="34" charset="0"/>
              <a:buChar char="•"/>
            </a:pPr>
            <a:r>
              <a:rPr lang="en-US" dirty="0"/>
              <a:t>Cost</a:t>
            </a:r>
          </a:p>
          <a:p>
            <a:pPr marL="285750" lvl="0" indent="-285750">
              <a:buFont typeface="Arial" panose="020B0604020202020204" pitchFamily="34" charset="0"/>
              <a:buChar char="•"/>
            </a:pPr>
            <a:r>
              <a:rPr lang="en-US" dirty="0"/>
              <a:t>I would be encouraged if it were not complicated or did not require significant time to use.</a:t>
            </a:r>
          </a:p>
          <a:p>
            <a:pPr marL="285750" lvl="0" indent="-285750">
              <a:buFont typeface="Arial" panose="020B0604020202020204" pitchFamily="34" charset="0"/>
              <a:buChar char="•"/>
            </a:pPr>
            <a:r>
              <a:rPr lang="en-US" dirty="0"/>
              <a:t>RECYCLE SOURCES TO THOSE THAT COULD USE THEM.</a:t>
            </a:r>
          </a:p>
          <a:p>
            <a:pPr marL="285750" lvl="0" indent="-285750">
              <a:buFont typeface="Arial" panose="020B0604020202020204" pitchFamily="34" charset="0"/>
              <a:buChar char="•"/>
            </a:pPr>
            <a:r>
              <a:rPr lang="en-US" dirty="0"/>
              <a:t>Good value and ease of use.</a:t>
            </a:r>
          </a:p>
          <a:p>
            <a:pPr marL="285750" lvl="0" indent="-285750">
              <a:buFont typeface="Arial" panose="020B0604020202020204" pitchFamily="34" charset="0"/>
              <a:buChar char="•"/>
            </a:pPr>
            <a:r>
              <a:rPr lang="en-US" dirty="0"/>
              <a:t>Ease of Use with little regulatory form/requests/etc.</a:t>
            </a:r>
          </a:p>
          <a:p>
            <a:pPr marL="285750" lvl="0" indent="-285750">
              <a:buFont typeface="Arial" panose="020B0604020202020204" pitchFamily="34" charset="0"/>
              <a:buChar char="•"/>
            </a:pPr>
            <a:r>
              <a:rPr lang="en-US" dirty="0"/>
              <a:t>The ability to remove sources from our campus where disposal costs are too high</a:t>
            </a:r>
          </a:p>
          <a:p>
            <a:pPr marL="285750" lvl="0" indent="-285750">
              <a:buFont typeface="Arial" panose="020B0604020202020204" pitchFamily="34" charset="0"/>
              <a:buChar char="•"/>
            </a:pPr>
            <a:r>
              <a:rPr lang="en-US" dirty="0"/>
              <a:t>Knowledge of available sources and the opportunity to get rid of or obtain sources at reduced costs</a:t>
            </a:r>
          </a:p>
          <a:p>
            <a:pPr marL="285750" lvl="0" indent="-285750">
              <a:buFont typeface="Arial" panose="020B0604020202020204" pitchFamily="34" charset="0"/>
              <a:buChar char="•"/>
            </a:pPr>
            <a:r>
              <a:rPr lang="en-US" dirty="0"/>
              <a:t>The exchange should be easy to accomplish</a:t>
            </a:r>
          </a:p>
          <a:p>
            <a:pPr marL="285750" lvl="0" indent="-285750">
              <a:buFont typeface="Arial" panose="020B0604020202020204" pitchFamily="34" charset="0"/>
              <a:buChar char="•"/>
            </a:pPr>
            <a:r>
              <a:rPr lang="en-US" dirty="0"/>
              <a:t>The cost savings</a:t>
            </a:r>
          </a:p>
          <a:p>
            <a:pPr marL="285750" lvl="0" indent="-285750">
              <a:buFont typeface="Arial" panose="020B0604020202020204" pitchFamily="34" charset="0"/>
              <a:buChar char="•"/>
            </a:pPr>
            <a:r>
              <a:rPr lang="en-US" dirty="0"/>
              <a:t>It might prove more cost effective to get rid of an older source than the traditional ways.</a:t>
            </a:r>
          </a:p>
          <a:p>
            <a:pPr lvl="0"/>
            <a:endParaRPr lang="en-US" dirty="0"/>
          </a:p>
        </p:txBody>
      </p:sp>
      <p:sp>
        <p:nvSpPr>
          <p:cNvPr id="4" name="Slide Number Placeholder 3">
            <a:extLst>
              <a:ext uri="{FF2B5EF4-FFF2-40B4-BE49-F238E27FC236}">
                <a16:creationId xmlns:a16="http://schemas.microsoft.com/office/drawing/2014/main" id="{A60BFBC0-FF6F-48C4-948A-362073D3BC88}"/>
              </a:ext>
            </a:extLst>
          </p:cNvPr>
          <p:cNvSpPr>
            <a:spLocks noGrp="1"/>
          </p:cNvSpPr>
          <p:nvPr>
            <p:ph type="sldNum" sz="quarter" idx="12"/>
          </p:nvPr>
        </p:nvSpPr>
        <p:spPr/>
        <p:txBody>
          <a:bodyPr/>
          <a:lstStyle/>
          <a:p>
            <a:fld id="{F4E780E4-64F7-406B-B7FF-5AFC86C962D4}" type="slidenum">
              <a:rPr lang="en-US" smtClean="0"/>
              <a:pPr/>
              <a:t>12</a:t>
            </a:fld>
            <a:endParaRPr lang="en-US" dirty="0"/>
          </a:p>
        </p:txBody>
      </p:sp>
    </p:spTree>
    <p:extLst>
      <p:ext uri="{BB962C8B-B14F-4D97-AF65-F5344CB8AC3E}">
        <p14:creationId xmlns:p14="http://schemas.microsoft.com/office/powerpoint/2010/main" val="1219758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12F7D-B5C6-4627-85BC-9FFC853CDF2C}"/>
              </a:ext>
            </a:extLst>
          </p:cNvPr>
          <p:cNvSpPr>
            <a:spLocks noGrp="1"/>
          </p:cNvSpPr>
          <p:nvPr>
            <p:ph type="title"/>
          </p:nvPr>
        </p:nvSpPr>
        <p:spPr>
          <a:xfrm>
            <a:off x="838200" y="235821"/>
            <a:ext cx="10515600" cy="1325563"/>
          </a:xfrm>
        </p:spPr>
        <p:txBody>
          <a:bodyPr>
            <a:normAutofit fontScale="90000"/>
          </a:bodyPr>
          <a:lstStyle/>
          <a:p>
            <a:r>
              <a:rPr lang="en-US" dirty="0"/>
              <a:t>Q7: </a:t>
            </a:r>
            <a:r>
              <a:rPr lang="en-US" b="1" dirty="0"/>
              <a:t>Describe what would encourage you to participate in a secure source exchange program. (continued)</a:t>
            </a:r>
            <a:endParaRPr lang="en-US" dirty="0"/>
          </a:p>
        </p:txBody>
      </p:sp>
      <p:sp>
        <p:nvSpPr>
          <p:cNvPr id="9" name="TextBox 8">
            <a:extLst>
              <a:ext uri="{FF2B5EF4-FFF2-40B4-BE49-F238E27FC236}">
                <a16:creationId xmlns:a16="http://schemas.microsoft.com/office/drawing/2014/main" id="{F429BE50-13E2-49B3-BB38-B35311B4146C}"/>
              </a:ext>
            </a:extLst>
          </p:cNvPr>
          <p:cNvSpPr txBox="1"/>
          <p:nvPr/>
        </p:nvSpPr>
        <p:spPr>
          <a:xfrm>
            <a:off x="78513" y="1814953"/>
            <a:ext cx="5597236" cy="5355312"/>
          </a:xfrm>
          <a:prstGeom prst="rect">
            <a:avLst/>
          </a:prstGeom>
          <a:noFill/>
        </p:spPr>
        <p:txBody>
          <a:bodyPr wrap="square" rtlCol="0">
            <a:spAutoFit/>
          </a:bodyPr>
          <a:lstStyle/>
          <a:p>
            <a:pPr marL="285750" lvl="0" indent="-285750">
              <a:buFont typeface="Arial" panose="020B0604020202020204" pitchFamily="34" charset="0"/>
              <a:buChar char="•"/>
            </a:pPr>
            <a:r>
              <a:rPr lang="en-US" dirty="0"/>
              <a:t>The opportunity to have an alternate method of disposal is desirable.</a:t>
            </a:r>
          </a:p>
          <a:p>
            <a:pPr marL="285750" lvl="0" indent="-285750">
              <a:buFont typeface="Arial" panose="020B0604020202020204" pitchFamily="34" charset="0"/>
              <a:buChar char="•"/>
            </a:pPr>
            <a:r>
              <a:rPr lang="en-US" dirty="0"/>
              <a:t>Cost of new sources. Compared to a source transfer.</a:t>
            </a:r>
          </a:p>
          <a:p>
            <a:pPr marL="285750" lvl="0" indent="-285750">
              <a:buFont typeface="Arial" panose="020B0604020202020204" pitchFamily="34" charset="0"/>
              <a:buChar char="•"/>
            </a:pPr>
            <a:r>
              <a:rPr lang="en-US" dirty="0"/>
              <a:t>We have had 2 </a:t>
            </a:r>
            <a:r>
              <a:rPr lang="en-US" dirty="0" err="1"/>
              <a:t>troxler</a:t>
            </a:r>
            <a:r>
              <a:rPr lang="en-US" dirty="0"/>
              <a:t> gauges that were not functional and had not been in over 10 years that were still stored here because the cost of disposal was prohibitive</a:t>
            </a:r>
          </a:p>
          <a:p>
            <a:pPr marL="285750" lvl="0" indent="-285750">
              <a:buFont typeface="Arial" panose="020B0604020202020204" pitchFamily="34" charset="0"/>
              <a:buChar char="•"/>
            </a:pPr>
            <a:r>
              <a:rPr lang="en-US" dirty="0"/>
              <a:t>Getting unused sources off inventory.</a:t>
            </a:r>
          </a:p>
          <a:p>
            <a:pPr marL="285750" lvl="0" indent="-285750">
              <a:buFont typeface="Arial" panose="020B0604020202020204" pitchFamily="34" charset="0"/>
              <a:buChar char="•"/>
            </a:pPr>
            <a:r>
              <a:rPr lang="en-US" dirty="0"/>
              <a:t>Low cost of disposal of unused sealed sources</a:t>
            </a:r>
          </a:p>
          <a:p>
            <a:pPr marL="285750" lvl="0" indent="-285750">
              <a:buFont typeface="Arial" panose="020B0604020202020204" pitchFamily="34" charset="0"/>
              <a:buChar char="•"/>
            </a:pPr>
            <a:r>
              <a:rPr lang="en-US" dirty="0"/>
              <a:t>Its existence would be enough to get my participation.</a:t>
            </a:r>
          </a:p>
          <a:p>
            <a:pPr marL="285750" lvl="0" indent="-285750">
              <a:buFont typeface="Arial" panose="020B0604020202020204" pitchFamily="34" charset="0"/>
              <a:buChar char="•"/>
            </a:pPr>
            <a:r>
              <a:rPr lang="en-US" dirty="0"/>
              <a:t>Tennessee Emergency Management Agency (my employer) at one time used radiological equipment calibration sources that are no longer used and I am interested in getting rid of them.</a:t>
            </a:r>
          </a:p>
          <a:p>
            <a:pPr marL="285750" lvl="0" indent="-285750">
              <a:buFont typeface="Arial" panose="020B0604020202020204" pitchFamily="34" charset="0"/>
              <a:buChar char="•"/>
            </a:pPr>
            <a:r>
              <a:rPr lang="en-US" dirty="0"/>
              <a:t>I think it would be a valuable program, when needed.</a:t>
            </a:r>
          </a:p>
          <a:p>
            <a:pPr marL="285750" lvl="0" indent="-285750">
              <a:buFont typeface="Arial" panose="020B0604020202020204" pitchFamily="34" charset="0"/>
              <a:buChar char="•"/>
            </a:pPr>
            <a:r>
              <a:rPr lang="en-US" dirty="0"/>
              <a:t>It appears that this program would be an efficient program of source utilization.</a:t>
            </a:r>
          </a:p>
          <a:p>
            <a:pPr lvl="0"/>
            <a:endParaRPr lang="en-US" dirty="0"/>
          </a:p>
          <a:p>
            <a:pPr marL="285750" lvl="0" indent="-285750">
              <a:buFont typeface="Arial" panose="020B0604020202020204" pitchFamily="34" charset="0"/>
              <a:buChar char="•"/>
            </a:pPr>
            <a:endParaRPr lang="en-US" dirty="0"/>
          </a:p>
        </p:txBody>
      </p:sp>
      <p:sp>
        <p:nvSpPr>
          <p:cNvPr id="10" name="TextBox 9">
            <a:extLst>
              <a:ext uri="{FF2B5EF4-FFF2-40B4-BE49-F238E27FC236}">
                <a16:creationId xmlns:a16="http://schemas.microsoft.com/office/drawing/2014/main" id="{C8066121-F7CD-4FCF-8F72-1DEDCF78767F}"/>
              </a:ext>
            </a:extLst>
          </p:cNvPr>
          <p:cNvSpPr txBox="1"/>
          <p:nvPr/>
        </p:nvSpPr>
        <p:spPr>
          <a:xfrm>
            <a:off x="5885876" y="1819574"/>
            <a:ext cx="5788887" cy="5616922"/>
          </a:xfrm>
          <a:prstGeom prst="rect">
            <a:avLst/>
          </a:prstGeom>
          <a:noFill/>
        </p:spPr>
        <p:txBody>
          <a:bodyPr wrap="square" rtlCol="0">
            <a:spAutoFit/>
          </a:bodyPr>
          <a:lstStyle/>
          <a:p>
            <a:pPr marL="285750" lvl="0" indent="-285750">
              <a:buFont typeface="Arial" panose="020B0604020202020204" pitchFamily="34" charset="0"/>
              <a:buChar char="•"/>
            </a:pPr>
            <a:r>
              <a:rPr lang="en-US" sz="1700" kern="1000" spc="-10" dirty="0"/>
              <a:t>I'm all in on this concept. I've wanted a program like this in place since I started in the industry many years ago; there have been times (especially in D&amp;D projects) where many good sources are disposed of, with the disappointing knowledge that someone, somewhere could probably make use of them.</a:t>
            </a:r>
          </a:p>
          <a:p>
            <a:pPr marL="285750" lvl="0" indent="-285750">
              <a:buFont typeface="Arial" panose="020B0604020202020204" pitchFamily="34" charset="0"/>
              <a:buChar char="•"/>
            </a:pPr>
            <a:r>
              <a:rPr lang="en-US" sz="1700" kern="1000" spc="-10" dirty="0"/>
              <a:t>Our legal team would ultimately have to review the program and make the decision.</a:t>
            </a:r>
          </a:p>
          <a:p>
            <a:pPr marL="285750" lvl="0" indent="-285750">
              <a:buFont typeface="Arial" panose="020B0604020202020204" pitchFamily="34" charset="0"/>
              <a:buChar char="•"/>
            </a:pPr>
            <a:r>
              <a:rPr lang="en-US" sz="1700" kern="1000" spc="-10" dirty="0"/>
              <a:t>Ability to transfer stored sources off my license</a:t>
            </a:r>
          </a:p>
          <a:p>
            <a:pPr marL="285750" lvl="0" indent="-285750">
              <a:buFont typeface="Arial" panose="020B0604020202020204" pitchFamily="34" charset="0"/>
              <a:buChar char="•"/>
            </a:pPr>
            <a:r>
              <a:rPr lang="en-US" sz="1700" kern="1000" spc="-10" dirty="0"/>
              <a:t>Cost and availability</a:t>
            </a:r>
          </a:p>
          <a:p>
            <a:pPr marL="285750" lvl="0" indent="-285750">
              <a:buFont typeface="Arial" panose="020B0604020202020204" pitchFamily="34" charset="0"/>
              <a:buChar char="•"/>
            </a:pPr>
            <a:r>
              <a:rPr lang="en-US" sz="1700" kern="1000" spc="-10" dirty="0"/>
              <a:t>No encouragement needed. It is a great idea.</a:t>
            </a:r>
          </a:p>
          <a:p>
            <a:pPr marL="285750" lvl="0" indent="-285750">
              <a:buFont typeface="Arial" panose="020B0604020202020204" pitchFamily="34" charset="0"/>
              <a:buChar char="•"/>
            </a:pPr>
            <a:r>
              <a:rPr lang="en-US" sz="1700" kern="1000" spc="-10" dirty="0"/>
              <a:t>Some place to look up what sources are available.</a:t>
            </a:r>
          </a:p>
          <a:p>
            <a:pPr marL="285750" lvl="0" indent="-285750">
              <a:buFont typeface="Arial" panose="020B0604020202020204" pitchFamily="34" charset="0"/>
              <a:buChar char="•"/>
            </a:pPr>
            <a:r>
              <a:rPr lang="en-US" sz="1700" kern="1000" spc="-10" dirty="0"/>
              <a:t>Cost effective and ease of receiving source</a:t>
            </a:r>
          </a:p>
          <a:p>
            <a:pPr marL="285750" lvl="0" indent="-285750">
              <a:buFont typeface="Arial" panose="020B0604020202020204" pitchFamily="34" charset="0"/>
              <a:buChar char="•"/>
            </a:pPr>
            <a:r>
              <a:rPr lang="en-US" sz="1700" kern="1000" spc="-10" dirty="0"/>
              <a:t>To be able dispose of Cameras.</a:t>
            </a:r>
          </a:p>
          <a:p>
            <a:pPr marL="285750" lvl="0" indent="-285750">
              <a:buFont typeface="Arial" panose="020B0604020202020204" pitchFamily="34" charset="0"/>
              <a:buChar char="•"/>
            </a:pPr>
            <a:r>
              <a:rPr lang="en-US" sz="1700" kern="1000" spc="-10" dirty="0"/>
              <a:t>Cost</a:t>
            </a:r>
          </a:p>
          <a:p>
            <a:pPr marL="285750" indent="-285750">
              <a:buFont typeface="Arial" panose="020B0604020202020204" pitchFamily="34" charset="0"/>
              <a:buChar char="•"/>
            </a:pPr>
            <a:r>
              <a:rPr lang="en-US" sz="1700" kern="1000" spc="-10" dirty="0"/>
              <a:t>UNMONITORED SITE EXCEPT FOR END USERS</a:t>
            </a:r>
          </a:p>
          <a:p>
            <a:pPr marL="285750" lvl="0" indent="-285750">
              <a:buFont typeface="Arial" panose="020B0604020202020204" pitchFamily="34" charset="0"/>
              <a:buChar char="•"/>
            </a:pPr>
            <a:r>
              <a:rPr lang="en-US" sz="1700" kern="1000" spc="-10" dirty="0"/>
              <a:t>It would depend on what type of radioactive material,   model number, and curie strength</a:t>
            </a:r>
          </a:p>
          <a:p>
            <a:pPr marL="285750" lvl="0" indent="-285750">
              <a:buFont typeface="Arial" panose="020B0604020202020204" pitchFamily="34" charset="0"/>
              <a:buChar char="•"/>
            </a:pPr>
            <a:r>
              <a:rPr lang="en-US" sz="1700" kern="1000" spc="-10" dirty="0"/>
              <a:t>cost-ease of use</a:t>
            </a:r>
          </a:p>
          <a:p>
            <a:pPr marL="285750" lvl="0" indent="-285750">
              <a:buFont typeface="Arial" panose="020B0604020202020204" pitchFamily="34" charset="0"/>
              <a:buChar char="•"/>
            </a:pPr>
            <a:endParaRPr lang="en-US" dirty="0"/>
          </a:p>
          <a:p>
            <a:pPr lvl="0"/>
            <a:endParaRPr lang="en-US" dirty="0"/>
          </a:p>
        </p:txBody>
      </p:sp>
      <p:sp>
        <p:nvSpPr>
          <p:cNvPr id="4" name="Slide Number Placeholder 3">
            <a:extLst>
              <a:ext uri="{FF2B5EF4-FFF2-40B4-BE49-F238E27FC236}">
                <a16:creationId xmlns:a16="http://schemas.microsoft.com/office/drawing/2014/main" id="{30422034-437B-48DE-A17C-006E5E85FFE1}"/>
              </a:ext>
            </a:extLst>
          </p:cNvPr>
          <p:cNvSpPr>
            <a:spLocks noGrp="1"/>
          </p:cNvSpPr>
          <p:nvPr>
            <p:ph type="sldNum" sz="quarter" idx="12"/>
          </p:nvPr>
        </p:nvSpPr>
        <p:spPr/>
        <p:txBody>
          <a:bodyPr/>
          <a:lstStyle/>
          <a:p>
            <a:fld id="{F4E780E4-64F7-406B-B7FF-5AFC86C962D4}" type="slidenum">
              <a:rPr lang="en-US" smtClean="0"/>
              <a:pPr/>
              <a:t>13</a:t>
            </a:fld>
            <a:endParaRPr lang="en-US" dirty="0"/>
          </a:p>
        </p:txBody>
      </p:sp>
    </p:spTree>
    <p:extLst>
      <p:ext uri="{BB962C8B-B14F-4D97-AF65-F5344CB8AC3E}">
        <p14:creationId xmlns:p14="http://schemas.microsoft.com/office/powerpoint/2010/main" val="4287526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12F7D-B5C6-4627-85BC-9FFC853CDF2C}"/>
              </a:ext>
            </a:extLst>
          </p:cNvPr>
          <p:cNvSpPr>
            <a:spLocks noGrp="1"/>
          </p:cNvSpPr>
          <p:nvPr>
            <p:ph type="title"/>
          </p:nvPr>
        </p:nvSpPr>
        <p:spPr>
          <a:xfrm>
            <a:off x="838200" y="235821"/>
            <a:ext cx="10515600" cy="1325563"/>
          </a:xfrm>
        </p:spPr>
        <p:txBody>
          <a:bodyPr>
            <a:normAutofit/>
          </a:bodyPr>
          <a:lstStyle/>
          <a:p>
            <a:r>
              <a:rPr lang="en-US" dirty="0"/>
              <a:t>Q8: </a:t>
            </a:r>
            <a:r>
              <a:rPr lang="en-US" b="1" dirty="0"/>
              <a:t>Add any additional comments here. (29 responses)</a:t>
            </a:r>
            <a:endParaRPr lang="en-US" dirty="0"/>
          </a:p>
        </p:txBody>
      </p:sp>
      <p:sp>
        <p:nvSpPr>
          <p:cNvPr id="9" name="TextBox 8">
            <a:extLst>
              <a:ext uri="{FF2B5EF4-FFF2-40B4-BE49-F238E27FC236}">
                <a16:creationId xmlns:a16="http://schemas.microsoft.com/office/drawing/2014/main" id="{F429BE50-13E2-49B3-BB38-B35311B4146C}"/>
              </a:ext>
            </a:extLst>
          </p:cNvPr>
          <p:cNvSpPr txBox="1"/>
          <p:nvPr/>
        </p:nvSpPr>
        <p:spPr>
          <a:xfrm>
            <a:off x="78513" y="2008909"/>
            <a:ext cx="5597236" cy="4801314"/>
          </a:xfrm>
          <a:prstGeom prst="rect">
            <a:avLst/>
          </a:prstGeom>
          <a:noFill/>
        </p:spPr>
        <p:txBody>
          <a:bodyPr wrap="square" rtlCol="0">
            <a:spAutoFit/>
          </a:bodyPr>
          <a:lstStyle/>
          <a:p>
            <a:pPr marL="285750" indent="-285750">
              <a:buFont typeface="Arial" panose="020B0604020202020204" pitchFamily="34" charset="0"/>
              <a:buChar char="•"/>
            </a:pPr>
            <a:r>
              <a:rPr lang="en-US" dirty="0"/>
              <a:t>excellent initiative. Like the "circular economy" paradigm, this program keeps sources available for their intended use and does not discard them prematurely.</a:t>
            </a:r>
          </a:p>
          <a:p>
            <a:pPr marL="285750" indent="-285750">
              <a:buFont typeface="Arial" panose="020B0604020202020204" pitchFamily="34" charset="0"/>
              <a:buChar char="•"/>
            </a:pPr>
            <a:r>
              <a:rPr lang="en-US" dirty="0"/>
              <a:t>I think this is an outstanding idea!</a:t>
            </a:r>
          </a:p>
          <a:p>
            <a:pPr marL="285750" indent="-285750">
              <a:buFont typeface="Arial" panose="020B0604020202020204" pitchFamily="34" charset="0"/>
              <a:buChar char="•"/>
            </a:pPr>
            <a:r>
              <a:rPr lang="en-US" dirty="0"/>
              <a:t>I have a need for a variety of gamma sources for teaching. I do not have a need for a particular source. It would be nice for the program to make it possible for me to see what sources are available.</a:t>
            </a:r>
          </a:p>
          <a:p>
            <a:pPr marL="285750" indent="-285750">
              <a:buFont typeface="Arial" panose="020B0604020202020204" pitchFamily="34" charset="0"/>
              <a:buChar char="•"/>
            </a:pPr>
            <a:r>
              <a:rPr lang="en-US" dirty="0"/>
              <a:t>Concerns about my institution's liability for mishandling/misuse/improper disposal if I send a source to another institution - cradle to grave.</a:t>
            </a:r>
          </a:p>
          <a:p>
            <a:pPr marL="285750" indent="-285750">
              <a:buFont typeface="Arial" panose="020B0604020202020204" pitchFamily="34" charset="0"/>
              <a:buChar char="•"/>
            </a:pPr>
            <a:r>
              <a:rPr lang="en-US" dirty="0"/>
              <a:t>Like the idea.</a:t>
            </a:r>
          </a:p>
          <a:p>
            <a:pPr marL="285750" indent="-285750">
              <a:buFont typeface="Arial" panose="020B0604020202020204" pitchFamily="34" charset="0"/>
              <a:buChar char="•"/>
            </a:pPr>
            <a:r>
              <a:rPr lang="en-US" dirty="0"/>
              <a:t>At this time we usually trade our older sources in on newer gauges. This service would definitely be of interest if we were reducing our inventory of gauges or stopping gauge use altogether.</a:t>
            </a:r>
          </a:p>
        </p:txBody>
      </p:sp>
      <p:sp>
        <p:nvSpPr>
          <p:cNvPr id="10" name="TextBox 9">
            <a:extLst>
              <a:ext uri="{FF2B5EF4-FFF2-40B4-BE49-F238E27FC236}">
                <a16:creationId xmlns:a16="http://schemas.microsoft.com/office/drawing/2014/main" id="{C8066121-F7CD-4FCF-8F72-1DEDCF78767F}"/>
              </a:ext>
            </a:extLst>
          </p:cNvPr>
          <p:cNvSpPr txBox="1"/>
          <p:nvPr/>
        </p:nvSpPr>
        <p:spPr>
          <a:xfrm>
            <a:off x="5885877" y="2013530"/>
            <a:ext cx="5597236" cy="4524315"/>
          </a:xfrm>
          <a:prstGeom prst="rect">
            <a:avLst/>
          </a:prstGeom>
          <a:noFill/>
        </p:spPr>
        <p:txBody>
          <a:bodyPr wrap="square" rtlCol="0">
            <a:spAutoFit/>
          </a:bodyPr>
          <a:lstStyle/>
          <a:p>
            <a:pPr marL="285750" indent="-285750">
              <a:buFont typeface="Arial" panose="020B0604020202020204" pitchFamily="34" charset="0"/>
              <a:buChar char="•"/>
            </a:pPr>
            <a:r>
              <a:rPr lang="en-US" dirty="0"/>
              <a:t>Would there be an identified courier to transport sealed sources? Site to site transport may only be cost effective within the State level, but interstate transfer may need NRC or States to work together</a:t>
            </a:r>
          </a:p>
          <a:p>
            <a:pPr marL="285750" indent="-285750">
              <a:buFont typeface="Arial" panose="020B0604020202020204" pitchFamily="34" charset="0"/>
              <a:buChar char="•"/>
            </a:pPr>
            <a:r>
              <a:rPr lang="en-US" dirty="0"/>
              <a:t>Great idea and I would certainly use it.</a:t>
            </a:r>
          </a:p>
          <a:p>
            <a:pPr marL="285750" indent="-285750">
              <a:buFont typeface="Arial" panose="020B0604020202020204" pitchFamily="34" charset="0"/>
              <a:buChar char="•"/>
            </a:pPr>
            <a:r>
              <a:rPr lang="en-US" dirty="0"/>
              <a:t>Seems like a good idea, but I suspect the costs mentioned above will render it not particularly cost-effective in the end.</a:t>
            </a:r>
          </a:p>
          <a:p>
            <a:pPr marL="285750" indent="-285750">
              <a:buFont typeface="Arial" panose="020B0604020202020204" pitchFamily="34" charset="0"/>
              <a:buChar char="•"/>
            </a:pPr>
            <a:r>
              <a:rPr lang="en-US" dirty="0"/>
              <a:t>Hopefully we continue to progress down this avenue. Good idea!</a:t>
            </a:r>
          </a:p>
          <a:p>
            <a:pPr marL="285750" indent="-285750">
              <a:buFont typeface="Arial" panose="020B0604020202020204" pitchFamily="34" charset="0"/>
              <a:buChar char="•"/>
            </a:pPr>
            <a:r>
              <a:rPr lang="en-US" dirty="0"/>
              <a:t>I recommend development.</a:t>
            </a:r>
          </a:p>
          <a:p>
            <a:pPr marL="285750" indent="-285750">
              <a:buFont typeface="Arial" panose="020B0604020202020204" pitchFamily="34" charset="0"/>
              <a:buChar char="•"/>
            </a:pPr>
            <a:r>
              <a:rPr lang="en-US" dirty="0"/>
              <a:t>I would be concerned about the security of the list and the broad availability of it to be accessed. We need to be more vigilant around information we keep on the web even is “secure” locations.</a:t>
            </a:r>
          </a:p>
          <a:p>
            <a:pPr lvl="0"/>
            <a:endParaRPr lang="en-US" dirty="0"/>
          </a:p>
        </p:txBody>
      </p:sp>
      <p:sp>
        <p:nvSpPr>
          <p:cNvPr id="4" name="Slide Number Placeholder 3">
            <a:extLst>
              <a:ext uri="{FF2B5EF4-FFF2-40B4-BE49-F238E27FC236}">
                <a16:creationId xmlns:a16="http://schemas.microsoft.com/office/drawing/2014/main" id="{0624835B-4086-4B33-9B78-9CD2801836B8}"/>
              </a:ext>
            </a:extLst>
          </p:cNvPr>
          <p:cNvSpPr>
            <a:spLocks noGrp="1"/>
          </p:cNvSpPr>
          <p:nvPr>
            <p:ph type="sldNum" sz="quarter" idx="12"/>
          </p:nvPr>
        </p:nvSpPr>
        <p:spPr/>
        <p:txBody>
          <a:bodyPr/>
          <a:lstStyle/>
          <a:p>
            <a:fld id="{F4E780E4-64F7-406B-B7FF-5AFC86C962D4}" type="slidenum">
              <a:rPr lang="en-US" smtClean="0"/>
              <a:pPr/>
              <a:t>14</a:t>
            </a:fld>
            <a:endParaRPr lang="en-US" dirty="0"/>
          </a:p>
        </p:txBody>
      </p:sp>
    </p:spTree>
    <p:extLst>
      <p:ext uri="{BB962C8B-B14F-4D97-AF65-F5344CB8AC3E}">
        <p14:creationId xmlns:p14="http://schemas.microsoft.com/office/powerpoint/2010/main" val="787128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12F7D-B5C6-4627-85BC-9FFC853CDF2C}"/>
              </a:ext>
            </a:extLst>
          </p:cNvPr>
          <p:cNvSpPr>
            <a:spLocks noGrp="1"/>
          </p:cNvSpPr>
          <p:nvPr>
            <p:ph type="title"/>
          </p:nvPr>
        </p:nvSpPr>
        <p:spPr>
          <a:xfrm>
            <a:off x="838200" y="235821"/>
            <a:ext cx="10515600" cy="1325563"/>
          </a:xfrm>
        </p:spPr>
        <p:txBody>
          <a:bodyPr>
            <a:normAutofit/>
          </a:bodyPr>
          <a:lstStyle/>
          <a:p>
            <a:r>
              <a:rPr lang="en-US" dirty="0"/>
              <a:t>Q8: </a:t>
            </a:r>
            <a:r>
              <a:rPr lang="en-US" b="1" dirty="0"/>
              <a:t>Add any additional comments here. (continued)</a:t>
            </a:r>
            <a:endParaRPr lang="en-US" dirty="0"/>
          </a:p>
        </p:txBody>
      </p:sp>
      <p:sp>
        <p:nvSpPr>
          <p:cNvPr id="9" name="TextBox 8">
            <a:extLst>
              <a:ext uri="{FF2B5EF4-FFF2-40B4-BE49-F238E27FC236}">
                <a16:creationId xmlns:a16="http://schemas.microsoft.com/office/drawing/2014/main" id="{F429BE50-13E2-49B3-BB38-B35311B4146C}"/>
              </a:ext>
            </a:extLst>
          </p:cNvPr>
          <p:cNvSpPr txBox="1"/>
          <p:nvPr/>
        </p:nvSpPr>
        <p:spPr>
          <a:xfrm>
            <a:off x="78513" y="2008909"/>
            <a:ext cx="5597236" cy="4408899"/>
          </a:xfrm>
          <a:prstGeom prst="rect">
            <a:avLst/>
          </a:prstGeom>
          <a:noFill/>
        </p:spPr>
        <p:txBody>
          <a:bodyPr wrap="square" rtlCol="0">
            <a:spAutoFit/>
          </a:bodyPr>
          <a:lstStyle/>
          <a:p>
            <a:pPr marL="285750" indent="-285750">
              <a:buFont typeface="Arial" panose="020B0604020202020204" pitchFamily="34" charset="0"/>
              <a:buChar char="•"/>
            </a:pPr>
            <a:r>
              <a:rPr lang="en-US" sz="1650" dirty="0"/>
              <a:t>Have tried to use the DOE program in the past to obtain smaller sources but it was difficult to use and cumbersome.</a:t>
            </a:r>
          </a:p>
          <a:p>
            <a:pPr marL="285750" indent="-285750">
              <a:buFont typeface="Arial" panose="020B0604020202020204" pitchFamily="34" charset="0"/>
              <a:buChar char="•"/>
            </a:pPr>
            <a:r>
              <a:rPr lang="en-US" sz="1650" dirty="0"/>
              <a:t>It may be limited by state disposal regulations.</a:t>
            </a:r>
          </a:p>
          <a:p>
            <a:pPr marL="285750" indent="-285750">
              <a:buFont typeface="Arial" panose="020B0604020202020204" pitchFamily="34" charset="0"/>
              <a:buChar char="•"/>
            </a:pPr>
            <a:r>
              <a:rPr lang="en-US" sz="1650" dirty="0"/>
              <a:t>Some sources like floods are very </a:t>
            </a:r>
            <a:r>
              <a:rPr lang="en-US" sz="1650" dirty="0" err="1"/>
              <a:t>very</a:t>
            </a:r>
            <a:r>
              <a:rPr lang="en-US" sz="1650" dirty="0"/>
              <a:t> decayed and there should be a way to toss them out as decayed more than 10 half-lives.</a:t>
            </a:r>
          </a:p>
          <a:p>
            <a:pPr marL="285750" indent="-285750">
              <a:buFont typeface="Arial" panose="020B0604020202020204" pitchFamily="34" charset="0"/>
              <a:buChar char="•"/>
            </a:pPr>
            <a:r>
              <a:rPr lang="en-US" sz="1650" dirty="0"/>
              <a:t>I THINK IT'S A GREAT IDEA. IT'S UNLIKELY I WOULD OBTAIN SOURCES, BUT POSSIBLE.</a:t>
            </a:r>
          </a:p>
          <a:p>
            <a:pPr marL="285750" indent="-285750">
              <a:buFont typeface="Arial" panose="020B0604020202020204" pitchFamily="34" charset="0"/>
              <a:buChar char="•"/>
            </a:pPr>
            <a:r>
              <a:rPr lang="en-US" sz="1650" dirty="0"/>
              <a:t>I anticipate this helping with long-lived (cesium-137, </a:t>
            </a:r>
            <a:r>
              <a:rPr lang="en-US" sz="1650" dirty="0" err="1"/>
              <a:t>etc</a:t>
            </a:r>
            <a:r>
              <a:rPr lang="en-US" sz="1650" dirty="0"/>
              <a:t>) sources, but not with shorter half-life material like cobalt-57</a:t>
            </a:r>
          </a:p>
          <a:p>
            <a:pPr marL="285750" indent="-285750">
              <a:buFont typeface="Arial" panose="020B0604020202020204" pitchFamily="34" charset="0"/>
              <a:buChar char="•"/>
            </a:pPr>
            <a:r>
              <a:rPr lang="en-US" sz="1650" dirty="0"/>
              <a:t>I think this is a great idea.</a:t>
            </a:r>
          </a:p>
          <a:p>
            <a:pPr marL="285750" indent="-285750">
              <a:buFont typeface="Arial" panose="020B0604020202020204" pitchFamily="34" charset="0"/>
              <a:buChar char="•"/>
            </a:pPr>
            <a:r>
              <a:rPr lang="en-US" sz="1650" dirty="0"/>
              <a:t>We have Cf252, which requires special treatment</a:t>
            </a:r>
          </a:p>
          <a:p>
            <a:pPr marL="285750" indent="-285750">
              <a:buFont typeface="Arial" panose="020B0604020202020204" pitchFamily="34" charset="0"/>
              <a:buChar char="•"/>
            </a:pPr>
            <a:r>
              <a:rPr lang="en-US" sz="1650" dirty="0"/>
              <a:t>We have had 2 </a:t>
            </a:r>
            <a:r>
              <a:rPr lang="en-US" sz="1650" dirty="0" err="1"/>
              <a:t>troxler</a:t>
            </a:r>
            <a:r>
              <a:rPr lang="en-US" sz="1650" dirty="0"/>
              <a:t> gauges that were not functional and had not been used in over 10 years that were still stored here because the cost of disposal was prohibitive. We finally returned them to Troxler last fall. Would love to have a less expensive alternative for future disposal</a:t>
            </a:r>
          </a:p>
        </p:txBody>
      </p:sp>
      <p:sp>
        <p:nvSpPr>
          <p:cNvPr id="10" name="TextBox 9">
            <a:extLst>
              <a:ext uri="{FF2B5EF4-FFF2-40B4-BE49-F238E27FC236}">
                <a16:creationId xmlns:a16="http://schemas.microsoft.com/office/drawing/2014/main" id="{C8066121-F7CD-4FCF-8F72-1DEDCF78767F}"/>
              </a:ext>
            </a:extLst>
          </p:cNvPr>
          <p:cNvSpPr txBox="1"/>
          <p:nvPr/>
        </p:nvSpPr>
        <p:spPr>
          <a:xfrm>
            <a:off x="5885877" y="2013530"/>
            <a:ext cx="5597236" cy="4401205"/>
          </a:xfrm>
          <a:prstGeom prst="rect">
            <a:avLst/>
          </a:prstGeom>
          <a:noFill/>
        </p:spPr>
        <p:txBody>
          <a:bodyPr wrap="square" rtlCol="0">
            <a:spAutoFit/>
          </a:bodyPr>
          <a:lstStyle/>
          <a:p>
            <a:pPr marL="285750" indent="-285750">
              <a:buFont typeface="Arial" panose="020B0604020202020204" pitchFamily="34" charset="0"/>
              <a:buChar char="•"/>
            </a:pPr>
            <a:r>
              <a:rPr lang="en-US" sz="1650" dirty="0"/>
              <a:t>Thanks... -Greg permission to contact: Greg </a:t>
            </a:r>
            <a:r>
              <a:rPr lang="en-US" sz="1650" dirty="0" err="1"/>
              <a:t>Peterschmidt</a:t>
            </a:r>
            <a:r>
              <a:rPr lang="en-US" sz="1650" dirty="0"/>
              <a:t> RSO @ Erwin </a:t>
            </a:r>
            <a:r>
              <a:rPr lang="en-US" sz="1650" dirty="0" err="1"/>
              <a:t>ResinSolutions</a:t>
            </a:r>
            <a:r>
              <a:rPr lang="en-US" sz="1650" dirty="0"/>
              <a:t> , LLC 151 T.C. </a:t>
            </a:r>
            <a:r>
              <a:rPr lang="en-US" sz="1650" dirty="0" err="1"/>
              <a:t>Runnion</a:t>
            </a:r>
            <a:r>
              <a:rPr lang="en-US" sz="1650" dirty="0"/>
              <a:t> Rd. Erwin, TN 37650 Work:(423) 722-1979, Mobile:(803) 450-0843 gapeterschmidt@energysolutions.com www.energysolutions.com</a:t>
            </a:r>
          </a:p>
          <a:p>
            <a:pPr marL="285750" indent="-285750">
              <a:buFont typeface="Arial" panose="020B0604020202020204" pitchFamily="34" charset="0"/>
              <a:buChar char="•"/>
            </a:pPr>
            <a:r>
              <a:rPr lang="en-US" sz="1650" dirty="0"/>
              <a:t>I believe a program such as this could be beneficial and provide an excellent opportunity to control costs.</a:t>
            </a:r>
          </a:p>
          <a:p>
            <a:pPr marL="285750" indent="-285750">
              <a:buFont typeface="Arial" panose="020B0604020202020204" pitchFamily="34" charset="0"/>
              <a:buChar char="•"/>
            </a:pPr>
            <a:r>
              <a:rPr lang="en-US" sz="1650" dirty="0"/>
              <a:t>Think this may be a good idea</a:t>
            </a:r>
          </a:p>
          <a:p>
            <a:pPr marL="285750" indent="-285750">
              <a:buFont typeface="Arial" panose="020B0604020202020204" pitchFamily="34" charset="0"/>
              <a:buChar char="•"/>
            </a:pPr>
            <a:r>
              <a:rPr lang="en-US" sz="1650" dirty="0"/>
              <a:t>Too many unknowns. Knowledge of locations of disused sources should not be available to anyone.</a:t>
            </a:r>
          </a:p>
          <a:p>
            <a:pPr marL="285750" indent="-285750">
              <a:buFont typeface="Arial" panose="020B0604020202020204" pitchFamily="34" charset="0"/>
              <a:buChar char="•"/>
            </a:pPr>
            <a:r>
              <a:rPr lang="en-US" sz="1650" dirty="0"/>
              <a:t>Bryan Mason - Boeing - Health Physicist - 206-518-0962</a:t>
            </a:r>
          </a:p>
          <a:p>
            <a:pPr marL="285750" indent="-285750">
              <a:buFont typeface="Arial" panose="020B0604020202020204" pitchFamily="34" charset="0"/>
              <a:buChar char="•"/>
            </a:pPr>
            <a:r>
              <a:rPr lang="en-US" sz="1650" dirty="0"/>
              <a:t>There have been times when I could use a list of sources that are available. Re-use is better than disposal.</a:t>
            </a:r>
          </a:p>
          <a:p>
            <a:pPr marL="285750" indent="-285750">
              <a:buFont typeface="Arial" panose="020B0604020202020204" pitchFamily="34" charset="0"/>
              <a:buChar char="•"/>
            </a:pPr>
            <a:r>
              <a:rPr lang="en-US" sz="1650" dirty="0"/>
              <a:t>INADEQUATE INFORMATION TO MAKE INFORMED DECISION</a:t>
            </a:r>
          </a:p>
          <a:p>
            <a:pPr marL="285750" indent="-285750">
              <a:buFont typeface="Arial" panose="020B0604020202020204" pitchFamily="34" charset="0"/>
              <a:buChar char="•"/>
            </a:pPr>
            <a:r>
              <a:rPr lang="en-US" sz="1650" dirty="0"/>
              <a:t>Cobalt 60 industrial radiography sources are what would cost us to dispose of but they would be less than 15 curies</a:t>
            </a:r>
          </a:p>
          <a:p>
            <a:pPr lvl="0"/>
            <a:endParaRPr lang="en-US" sz="1600" dirty="0"/>
          </a:p>
        </p:txBody>
      </p:sp>
      <p:sp>
        <p:nvSpPr>
          <p:cNvPr id="4" name="Slide Number Placeholder 3">
            <a:extLst>
              <a:ext uri="{FF2B5EF4-FFF2-40B4-BE49-F238E27FC236}">
                <a16:creationId xmlns:a16="http://schemas.microsoft.com/office/drawing/2014/main" id="{694D6FDE-C033-4FA3-B0A2-22214F2B9BF1}"/>
              </a:ext>
            </a:extLst>
          </p:cNvPr>
          <p:cNvSpPr>
            <a:spLocks noGrp="1"/>
          </p:cNvSpPr>
          <p:nvPr>
            <p:ph type="sldNum" sz="quarter" idx="12"/>
          </p:nvPr>
        </p:nvSpPr>
        <p:spPr/>
        <p:txBody>
          <a:bodyPr/>
          <a:lstStyle/>
          <a:p>
            <a:fld id="{F4E780E4-64F7-406B-B7FF-5AFC86C962D4}" type="slidenum">
              <a:rPr lang="en-US" smtClean="0"/>
              <a:pPr/>
              <a:t>15</a:t>
            </a:fld>
            <a:endParaRPr lang="en-US" dirty="0"/>
          </a:p>
        </p:txBody>
      </p:sp>
    </p:spTree>
    <p:extLst>
      <p:ext uri="{BB962C8B-B14F-4D97-AF65-F5344CB8AC3E}">
        <p14:creationId xmlns:p14="http://schemas.microsoft.com/office/powerpoint/2010/main" val="3970249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a:xfrm>
            <a:off x="838200" y="1825625"/>
            <a:ext cx="10515600" cy="4455102"/>
          </a:xfrm>
        </p:spPr>
        <p:txBody>
          <a:bodyPr>
            <a:normAutofit fontScale="92500"/>
          </a:bodyPr>
          <a:lstStyle/>
          <a:p>
            <a:pPr marL="0" indent="0">
              <a:buNone/>
            </a:pPr>
            <a:r>
              <a:rPr lang="en-US" sz="2400" dirty="0"/>
              <a:t>While disposal access is now available for most disused sealed sources (sources no longer needed), many sources are not being disposed due to high disposal costs. One potential alternative is reuse/recycle. The Disused Source Working Group (DSWG) of the Low-Level Radioactive Waste Forum (LLW Forum) is considering the possibility to create a Secure Disused Source Exchange Program that would allow radioactive materials licensees to list their unwanted sources safely, on a secure website, which other licensees in need of a sealed source could access. </a:t>
            </a:r>
          </a:p>
          <a:p>
            <a:pPr marL="0" indent="0">
              <a:buNone/>
            </a:pPr>
            <a:r>
              <a:rPr lang="en-US" sz="2400" dirty="0"/>
              <a:t>The Exchange would work with licensees, source and device manufacturers, and recyclers to provide them with information about sources still having a useful life, with the goal of increasing beneficial reuse and recycle opportunities. The website would contain the complete pedigree of each source, while maintaining the confidentiality of each source licensee. The purpose of this survey, therefore, is to solicit feedback and input on this potential secure exchange program.</a:t>
            </a:r>
            <a:endParaRPr lang="en-US" sz="2000" dirty="0"/>
          </a:p>
        </p:txBody>
      </p:sp>
      <p:sp>
        <p:nvSpPr>
          <p:cNvPr id="5" name="Slide Number Placeholder 4">
            <a:extLst>
              <a:ext uri="{FF2B5EF4-FFF2-40B4-BE49-F238E27FC236}">
                <a16:creationId xmlns:a16="http://schemas.microsoft.com/office/drawing/2014/main" id="{5CECBAD8-F1F8-4889-8F83-8035FB0B0E95}"/>
              </a:ext>
            </a:extLst>
          </p:cNvPr>
          <p:cNvSpPr>
            <a:spLocks noGrp="1"/>
          </p:cNvSpPr>
          <p:nvPr>
            <p:ph type="sldNum" sz="quarter" idx="12"/>
          </p:nvPr>
        </p:nvSpPr>
        <p:spPr/>
        <p:txBody>
          <a:bodyPr/>
          <a:lstStyle/>
          <a:p>
            <a:fld id="{F4E780E4-64F7-406B-B7FF-5AFC86C962D4}" type="slidenum">
              <a:rPr lang="en-US" smtClean="0"/>
              <a:pPr/>
              <a:t>2</a:t>
            </a:fld>
            <a:endParaRPr lang="en-US" dirty="0"/>
          </a:p>
        </p:txBody>
      </p:sp>
    </p:spTree>
    <p:extLst>
      <p:ext uri="{BB962C8B-B14F-4D97-AF65-F5344CB8AC3E}">
        <p14:creationId xmlns:p14="http://schemas.microsoft.com/office/powerpoint/2010/main" val="1219262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73F57DE-950D-4F61-9A51-9227F90C6222}"/>
              </a:ext>
            </a:extLst>
          </p:cNvPr>
          <p:cNvPicPr>
            <a:picLocks noChangeAspect="1"/>
          </p:cNvPicPr>
          <p:nvPr/>
        </p:nvPicPr>
        <p:blipFill rotWithShape="1">
          <a:blip r:embed="rId2">
            <a:duotone>
              <a:schemeClr val="accent5">
                <a:shade val="45000"/>
                <a:satMod val="135000"/>
              </a:schemeClr>
              <a:prstClr val="white"/>
            </a:duotone>
            <a:extLst>
              <a:ext uri="{BEBA8EAE-BF5A-486C-A8C5-ECC9F3942E4B}">
                <a14:imgProps xmlns:a14="http://schemas.microsoft.com/office/drawing/2010/main">
                  <a14:imgLayer r:embed="rId3">
                    <a14:imgEffect>
                      <a14:saturation sat="0"/>
                    </a14:imgEffect>
                  </a14:imgLayer>
                </a14:imgProps>
              </a:ext>
            </a:extLst>
          </a:blip>
          <a:srcRect l="2036" t="13768" r="1301"/>
          <a:stretch/>
        </p:blipFill>
        <p:spPr>
          <a:xfrm>
            <a:off x="263236" y="2004291"/>
            <a:ext cx="11665527" cy="3786476"/>
          </a:xfrm>
          <a:prstGeom prst="rect">
            <a:avLst/>
          </a:prstGeom>
        </p:spPr>
      </p:pic>
      <p:sp>
        <p:nvSpPr>
          <p:cNvPr id="2" name="Title 1">
            <a:extLst>
              <a:ext uri="{FF2B5EF4-FFF2-40B4-BE49-F238E27FC236}">
                <a16:creationId xmlns:a16="http://schemas.microsoft.com/office/drawing/2014/main" id="{34ECE3B7-3950-40A4-B668-1226D24409A0}"/>
              </a:ext>
            </a:extLst>
          </p:cNvPr>
          <p:cNvSpPr>
            <a:spLocks noGrp="1"/>
          </p:cNvSpPr>
          <p:nvPr>
            <p:ph type="title"/>
          </p:nvPr>
        </p:nvSpPr>
        <p:spPr>
          <a:xfrm>
            <a:off x="665018" y="365125"/>
            <a:ext cx="11360727" cy="1325563"/>
          </a:xfrm>
        </p:spPr>
        <p:txBody>
          <a:bodyPr/>
          <a:lstStyle/>
          <a:p>
            <a:r>
              <a:rPr lang="en-US" dirty="0"/>
              <a:t>Response Volume (total as of 4/14/19 = 107)</a:t>
            </a:r>
          </a:p>
        </p:txBody>
      </p:sp>
      <p:sp>
        <p:nvSpPr>
          <p:cNvPr id="6" name="Slide Number Placeholder 5">
            <a:extLst>
              <a:ext uri="{FF2B5EF4-FFF2-40B4-BE49-F238E27FC236}">
                <a16:creationId xmlns:a16="http://schemas.microsoft.com/office/drawing/2014/main" id="{049DE6AC-9F3C-4B6F-A6D9-C294F277DC9E}"/>
              </a:ext>
            </a:extLst>
          </p:cNvPr>
          <p:cNvSpPr>
            <a:spLocks noGrp="1"/>
          </p:cNvSpPr>
          <p:nvPr>
            <p:ph type="sldNum" sz="quarter" idx="12"/>
          </p:nvPr>
        </p:nvSpPr>
        <p:spPr/>
        <p:txBody>
          <a:bodyPr/>
          <a:lstStyle/>
          <a:p>
            <a:fld id="{F4E780E4-64F7-406B-B7FF-5AFC86C962D4}" type="slidenum">
              <a:rPr lang="en-US" smtClean="0"/>
              <a:pPr/>
              <a:t>3</a:t>
            </a:fld>
            <a:endParaRPr lang="en-US" dirty="0"/>
          </a:p>
        </p:txBody>
      </p:sp>
    </p:spTree>
    <p:extLst>
      <p:ext uri="{BB962C8B-B14F-4D97-AF65-F5344CB8AC3E}">
        <p14:creationId xmlns:p14="http://schemas.microsoft.com/office/powerpoint/2010/main" val="1821064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B0F5B-942E-4DD8-A679-7AB65DCF7052}"/>
              </a:ext>
            </a:extLst>
          </p:cNvPr>
          <p:cNvSpPr>
            <a:spLocks noGrp="1"/>
          </p:cNvSpPr>
          <p:nvPr>
            <p:ph type="title"/>
          </p:nvPr>
        </p:nvSpPr>
        <p:spPr/>
        <p:txBody>
          <a:bodyPr>
            <a:normAutofit/>
          </a:bodyPr>
          <a:lstStyle/>
          <a:p>
            <a:r>
              <a:rPr lang="en-US" sz="3200" dirty="0"/>
              <a:t>Q1: Do you have sealed sources in storage?</a:t>
            </a:r>
          </a:p>
        </p:txBody>
      </p:sp>
      <p:pic>
        <p:nvPicPr>
          <p:cNvPr id="4" name="Picture 3">
            <a:extLst>
              <a:ext uri="{FF2B5EF4-FFF2-40B4-BE49-F238E27FC236}">
                <a16:creationId xmlns:a16="http://schemas.microsoft.com/office/drawing/2014/main" id="{E0B96847-76A9-4F59-AD41-2775278E25AE}"/>
              </a:ext>
            </a:extLst>
          </p:cNvPr>
          <p:cNvPicPr>
            <a:picLocks noChangeAspect="1"/>
          </p:cNvPicPr>
          <p:nvPr/>
        </p:nvPicPr>
        <p:blipFill rotWithShape="1">
          <a:blip r:embed="rId2"/>
          <a:srcRect t="16259"/>
          <a:stretch/>
        </p:blipFill>
        <p:spPr>
          <a:xfrm>
            <a:off x="694891" y="1792577"/>
            <a:ext cx="10525125" cy="4945352"/>
          </a:xfrm>
          <a:prstGeom prst="rect">
            <a:avLst/>
          </a:prstGeom>
        </p:spPr>
      </p:pic>
      <p:sp>
        <p:nvSpPr>
          <p:cNvPr id="6" name="Slide Number Placeholder 5">
            <a:extLst>
              <a:ext uri="{FF2B5EF4-FFF2-40B4-BE49-F238E27FC236}">
                <a16:creationId xmlns:a16="http://schemas.microsoft.com/office/drawing/2014/main" id="{293B5B2C-5FB2-48BB-9859-3680703631E5}"/>
              </a:ext>
            </a:extLst>
          </p:cNvPr>
          <p:cNvSpPr>
            <a:spLocks noGrp="1"/>
          </p:cNvSpPr>
          <p:nvPr>
            <p:ph type="sldNum" sz="quarter" idx="12"/>
          </p:nvPr>
        </p:nvSpPr>
        <p:spPr/>
        <p:txBody>
          <a:bodyPr/>
          <a:lstStyle/>
          <a:p>
            <a:fld id="{F4E780E4-64F7-406B-B7FF-5AFC86C962D4}" type="slidenum">
              <a:rPr lang="en-US" smtClean="0"/>
              <a:pPr/>
              <a:t>4</a:t>
            </a:fld>
            <a:endParaRPr lang="en-US" dirty="0"/>
          </a:p>
        </p:txBody>
      </p:sp>
    </p:spTree>
    <p:extLst>
      <p:ext uri="{BB962C8B-B14F-4D97-AF65-F5344CB8AC3E}">
        <p14:creationId xmlns:p14="http://schemas.microsoft.com/office/powerpoint/2010/main" val="4191805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B0F5B-942E-4DD8-A679-7AB65DCF7052}"/>
              </a:ext>
            </a:extLst>
          </p:cNvPr>
          <p:cNvSpPr>
            <a:spLocks noGrp="1"/>
          </p:cNvSpPr>
          <p:nvPr>
            <p:ph type="title"/>
          </p:nvPr>
        </p:nvSpPr>
        <p:spPr>
          <a:xfrm>
            <a:off x="838200" y="309709"/>
            <a:ext cx="10515600" cy="1325563"/>
          </a:xfrm>
        </p:spPr>
        <p:txBody>
          <a:bodyPr>
            <a:normAutofit/>
          </a:bodyPr>
          <a:lstStyle/>
          <a:p>
            <a:r>
              <a:rPr lang="en-US" sz="2200" dirty="0"/>
              <a:t>Q2: Would you consider registering your disused sealed source in a secure sealed source exchange program (similar to the program previously overseen by the Conference of Radiation Control Program Directors)?</a:t>
            </a:r>
          </a:p>
        </p:txBody>
      </p:sp>
      <p:pic>
        <p:nvPicPr>
          <p:cNvPr id="3" name="Picture 2">
            <a:extLst>
              <a:ext uri="{FF2B5EF4-FFF2-40B4-BE49-F238E27FC236}">
                <a16:creationId xmlns:a16="http://schemas.microsoft.com/office/drawing/2014/main" id="{37DC3419-4BBA-4CC0-97C6-29FBEB0A2DD8}"/>
              </a:ext>
            </a:extLst>
          </p:cNvPr>
          <p:cNvPicPr>
            <a:picLocks noChangeAspect="1"/>
          </p:cNvPicPr>
          <p:nvPr/>
        </p:nvPicPr>
        <p:blipFill>
          <a:blip r:embed="rId2"/>
          <a:stretch>
            <a:fillRect/>
          </a:stretch>
        </p:blipFill>
        <p:spPr>
          <a:xfrm>
            <a:off x="895350" y="1775114"/>
            <a:ext cx="10401300" cy="4914900"/>
          </a:xfrm>
          <a:prstGeom prst="rect">
            <a:avLst/>
          </a:prstGeom>
        </p:spPr>
      </p:pic>
      <p:sp>
        <p:nvSpPr>
          <p:cNvPr id="6" name="Slide Number Placeholder 5">
            <a:extLst>
              <a:ext uri="{FF2B5EF4-FFF2-40B4-BE49-F238E27FC236}">
                <a16:creationId xmlns:a16="http://schemas.microsoft.com/office/drawing/2014/main" id="{BD3F3199-1C83-4845-9D33-9BCF184DD81D}"/>
              </a:ext>
            </a:extLst>
          </p:cNvPr>
          <p:cNvSpPr>
            <a:spLocks noGrp="1"/>
          </p:cNvSpPr>
          <p:nvPr>
            <p:ph type="sldNum" sz="quarter" idx="12"/>
          </p:nvPr>
        </p:nvSpPr>
        <p:spPr/>
        <p:txBody>
          <a:bodyPr/>
          <a:lstStyle/>
          <a:p>
            <a:fld id="{F4E780E4-64F7-406B-B7FF-5AFC86C962D4}" type="slidenum">
              <a:rPr lang="en-US" smtClean="0"/>
              <a:pPr/>
              <a:t>5</a:t>
            </a:fld>
            <a:endParaRPr lang="en-US" dirty="0"/>
          </a:p>
        </p:txBody>
      </p:sp>
    </p:spTree>
    <p:extLst>
      <p:ext uri="{BB962C8B-B14F-4D97-AF65-F5344CB8AC3E}">
        <p14:creationId xmlns:p14="http://schemas.microsoft.com/office/powerpoint/2010/main" val="4215304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14EF6-30D3-4396-93CF-DF33D8CA0F32}"/>
              </a:ext>
            </a:extLst>
          </p:cNvPr>
          <p:cNvSpPr>
            <a:spLocks noGrp="1"/>
          </p:cNvSpPr>
          <p:nvPr>
            <p:ph type="title"/>
          </p:nvPr>
        </p:nvSpPr>
        <p:spPr/>
        <p:txBody>
          <a:bodyPr>
            <a:normAutofit fontScale="90000"/>
          </a:bodyPr>
          <a:lstStyle/>
          <a:p>
            <a:r>
              <a:rPr lang="en-US" dirty="0"/>
              <a:t>Q3: </a:t>
            </a:r>
            <a:r>
              <a:rPr lang="en-US" b="1" dirty="0"/>
              <a:t>Do you have more than one source that you would register?</a:t>
            </a:r>
            <a:br>
              <a:rPr lang="en-US" b="1" dirty="0"/>
            </a:br>
            <a:endParaRPr lang="en-US" dirty="0"/>
          </a:p>
        </p:txBody>
      </p:sp>
      <p:pic>
        <p:nvPicPr>
          <p:cNvPr id="4" name="Picture 3">
            <a:extLst>
              <a:ext uri="{FF2B5EF4-FFF2-40B4-BE49-F238E27FC236}">
                <a16:creationId xmlns:a16="http://schemas.microsoft.com/office/drawing/2014/main" id="{30C78051-78BC-467C-84F2-3BCB0FFE5A98}"/>
              </a:ext>
            </a:extLst>
          </p:cNvPr>
          <p:cNvPicPr>
            <a:picLocks noChangeAspect="1"/>
          </p:cNvPicPr>
          <p:nvPr/>
        </p:nvPicPr>
        <p:blipFill>
          <a:blip r:embed="rId2"/>
          <a:stretch>
            <a:fillRect/>
          </a:stretch>
        </p:blipFill>
        <p:spPr>
          <a:xfrm>
            <a:off x="938212" y="1994044"/>
            <a:ext cx="10315575" cy="4791075"/>
          </a:xfrm>
          <a:prstGeom prst="rect">
            <a:avLst/>
          </a:prstGeom>
        </p:spPr>
      </p:pic>
      <p:sp>
        <p:nvSpPr>
          <p:cNvPr id="6" name="Slide Number Placeholder 5">
            <a:extLst>
              <a:ext uri="{FF2B5EF4-FFF2-40B4-BE49-F238E27FC236}">
                <a16:creationId xmlns:a16="http://schemas.microsoft.com/office/drawing/2014/main" id="{F6166882-5FEC-4A99-BBA2-E371AE7EEB74}"/>
              </a:ext>
            </a:extLst>
          </p:cNvPr>
          <p:cNvSpPr>
            <a:spLocks noGrp="1"/>
          </p:cNvSpPr>
          <p:nvPr>
            <p:ph type="sldNum" sz="quarter" idx="12"/>
          </p:nvPr>
        </p:nvSpPr>
        <p:spPr/>
        <p:txBody>
          <a:bodyPr/>
          <a:lstStyle/>
          <a:p>
            <a:fld id="{F4E780E4-64F7-406B-B7FF-5AFC86C962D4}" type="slidenum">
              <a:rPr lang="en-US" smtClean="0"/>
              <a:pPr/>
              <a:t>6</a:t>
            </a:fld>
            <a:endParaRPr lang="en-US" dirty="0"/>
          </a:p>
        </p:txBody>
      </p:sp>
    </p:spTree>
    <p:extLst>
      <p:ext uri="{BB962C8B-B14F-4D97-AF65-F5344CB8AC3E}">
        <p14:creationId xmlns:p14="http://schemas.microsoft.com/office/powerpoint/2010/main" val="3996198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DC4BD-87CF-45E0-A94B-670ED2F21136}"/>
              </a:ext>
            </a:extLst>
          </p:cNvPr>
          <p:cNvSpPr>
            <a:spLocks noGrp="1"/>
          </p:cNvSpPr>
          <p:nvPr>
            <p:ph type="title"/>
          </p:nvPr>
        </p:nvSpPr>
        <p:spPr/>
        <p:txBody>
          <a:bodyPr>
            <a:normAutofit/>
          </a:bodyPr>
          <a:lstStyle/>
          <a:p>
            <a:r>
              <a:rPr lang="en-US" dirty="0"/>
              <a:t>Q4: </a:t>
            </a:r>
            <a:r>
              <a:rPr lang="en-US" b="1" dirty="0"/>
              <a:t>Do you think a secure sealed source program would be beneficial?</a:t>
            </a:r>
            <a:endParaRPr lang="en-US" dirty="0"/>
          </a:p>
        </p:txBody>
      </p:sp>
      <p:pic>
        <p:nvPicPr>
          <p:cNvPr id="4" name="Picture 3">
            <a:extLst>
              <a:ext uri="{FF2B5EF4-FFF2-40B4-BE49-F238E27FC236}">
                <a16:creationId xmlns:a16="http://schemas.microsoft.com/office/drawing/2014/main" id="{7FDF37FC-6F67-44B9-ABAC-6652B94BEA2A}"/>
              </a:ext>
            </a:extLst>
          </p:cNvPr>
          <p:cNvPicPr>
            <a:picLocks noChangeAspect="1"/>
          </p:cNvPicPr>
          <p:nvPr/>
        </p:nvPicPr>
        <p:blipFill>
          <a:blip r:embed="rId2"/>
          <a:stretch>
            <a:fillRect/>
          </a:stretch>
        </p:blipFill>
        <p:spPr>
          <a:xfrm>
            <a:off x="760412" y="1767031"/>
            <a:ext cx="10467975" cy="4838700"/>
          </a:xfrm>
          <a:prstGeom prst="rect">
            <a:avLst/>
          </a:prstGeom>
        </p:spPr>
      </p:pic>
      <p:sp>
        <p:nvSpPr>
          <p:cNvPr id="6" name="Slide Number Placeholder 5">
            <a:extLst>
              <a:ext uri="{FF2B5EF4-FFF2-40B4-BE49-F238E27FC236}">
                <a16:creationId xmlns:a16="http://schemas.microsoft.com/office/drawing/2014/main" id="{2C8AA0EC-CF53-4961-BAAF-C9F2918A9801}"/>
              </a:ext>
            </a:extLst>
          </p:cNvPr>
          <p:cNvSpPr>
            <a:spLocks noGrp="1"/>
          </p:cNvSpPr>
          <p:nvPr>
            <p:ph type="sldNum" sz="quarter" idx="12"/>
          </p:nvPr>
        </p:nvSpPr>
        <p:spPr/>
        <p:txBody>
          <a:bodyPr/>
          <a:lstStyle/>
          <a:p>
            <a:fld id="{F4E780E4-64F7-406B-B7FF-5AFC86C962D4}" type="slidenum">
              <a:rPr lang="en-US" smtClean="0"/>
              <a:pPr/>
              <a:t>7</a:t>
            </a:fld>
            <a:endParaRPr lang="en-US" dirty="0"/>
          </a:p>
        </p:txBody>
      </p:sp>
    </p:spTree>
    <p:extLst>
      <p:ext uri="{BB962C8B-B14F-4D97-AF65-F5344CB8AC3E}">
        <p14:creationId xmlns:p14="http://schemas.microsoft.com/office/powerpoint/2010/main" val="4060029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529F0-563A-4156-A8A9-5FE24E305E4D}"/>
              </a:ext>
            </a:extLst>
          </p:cNvPr>
          <p:cNvSpPr>
            <a:spLocks noGrp="1"/>
          </p:cNvSpPr>
          <p:nvPr>
            <p:ph type="title"/>
          </p:nvPr>
        </p:nvSpPr>
        <p:spPr/>
        <p:txBody>
          <a:bodyPr>
            <a:normAutofit/>
          </a:bodyPr>
          <a:lstStyle/>
          <a:p>
            <a:r>
              <a:rPr lang="en-US" dirty="0"/>
              <a:t>Q5: </a:t>
            </a:r>
            <a:r>
              <a:rPr lang="en-US" b="1" dirty="0"/>
              <a:t>Would you use such a program to obtain sealed sources?</a:t>
            </a:r>
            <a:endParaRPr lang="en-US" dirty="0"/>
          </a:p>
        </p:txBody>
      </p:sp>
      <p:pic>
        <p:nvPicPr>
          <p:cNvPr id="4" name="Picture 3">
            <a:extLst>
              <a:ext uri="{FF2B5EF4-FFF2-40B4-BE49-F238E27FC236}">
                <a16:creationId xmlns:a16="http://schemas.microsoft.com/office/drawing/2014/main" id="{1C37F905-DEE9-4D86-B4E9-FD7AFA23454A}"/>
              </a:ext>
            </a:extLst>
          </p:cNvPr>
          <p:cNvPicPr>
            <a:picLocks noChangeAspect="1"/>
          </p:cNvPicPr>
          <p:nvPr/>
        </p:nvPicPr>
        <p:blipFill>
          <a:blip r:embed="rId2"/>
          <a:stretch>
            <a:fillRect/>
          </a:stretch>
        </p:blipFill>
        <p:spPr>
          <a:xfrm>
            <a:off x="919162" y="1845397"/>
            <a:ext cx="10353675" cy="4848225"/>
          </a:xfrm>
          <a:prstGeom prst="rect">
            <a:avLst/>
          </a:prstGeom>
        </p:spPr>
      </p:pic>
      <p:sp>
        <p:nvSpPr>
          <p:cNvPr id="6" name="Slide Number Placeholder 5">
            <a:extLst>
              <a:ext uri="{FF2B5EF4-FFF2-40B4-BE49-F238E27FC236}">
                <a16:creationId xmlns:a16="http://schemas.microsoft.com/office/drawing/2014/main" id="{17C35488-0BD6-4DF9-8F71-EB1FD86789A1}"/>
              </a:ext>
            </a:extLst>
          </p:cNvPr>
          <p:cNvSpPr>
            <a:spLocks noGrp="1"/>
          </p:cNvSpPr>
          <p:nvPr>
            <p:ph type="sldNum" sz="quarter" idx="12"/>
          </p:nvPr>
        </p:nvSpPr>
        <p:spPr/>
        <p:txBody>
          <a:bodyPr/>
          <a:lstStyle/>
          <a:p>
            <a:fld id="{F4E780E4-64F7-406B-B7FF-5AFC86C962D4}" type="slidenum">
              <a:rPr lang="en-US" smtClean="0"/>
              <a:pPr/>
              <a:t>8</a:t>
            </a:fld>
            <a:endParaRPr lang="en-US" dirty="0"/>
          </a:p>
        </p:txBody>
      </p:sp>
    </p:spTree>
    <p:extLst>
      <p:ext uri="{BB962C8B-B14F-4D97-AF65-F5344CB8AC3E}">
        <p14:creationId xmlns:p14="http://schemas.microsoft.com/office/powerpoint/2010/main" val="162781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66382-39F8-415E-B3DC-F29A8D11CAF7}"/>
              </a:ext>
            </a:extLst>
          </p:cNvPr>
          <p:cNvSpPr>
            <a:spLocks noGrp="1"/>
          </p:cNvSpPr>
          <p:nvPr>
            <p:ph type="title"/>
          </p:nvPr>
        </p:nvSpPr>
        <p:spPr/>
        <p:txBody>
          <a:bodyPr/>
          <a:lstStyle/>
          <a:p>
            <a:r>
              <a:rPr lang="en-US" dirty="0"/>
              <a:t>Q6: </a:t>
            </a:r>
            <a:r>
              <a:rPr lang="en-US" b="1" dirty="0"/>
              <a:t>Please enter your state.</a:t>
            </a:r>
            <a:endParaRPr lang="en-US" dirty="0"/>
          </a:p>
        </p:txBody>
      </p:sp>
      <p:pic>
        <p:nvPicPr>
          <p:cNvPr id="4" name="Picture 3">
            <a:extLst>
              <a:ext uri="{FF2B5EF4-FFF2-40B4-BE49-F238E27FC236}">
                <a16:creationId xmlns:a16="http://schemas.microsoft.com/office/drawing/2014/main" id="{578342B5-31FD-44A3-A886-9F95D5B98FC0}"/>
              </a:ext>
            </a:extLst>
          </p:cNvPr>
          <p:cNvPicPr>
            <a:picLocks noChangeAspect="1"/>
          </p:cNvPicPr>
          <p:nvPr/>
        </p:nvPicPr>
        <p:blipFill>
          <a:blip r:embed="rId2"/>
          <a:stretch>
            <a:fillRect/>
          </a:stretch>
        </p:blipFill>
        <p:spPr>
          <a:xfrm>
            <a:off x="838200" y="2169535"/>
            <a:ext cx="10458450" cy="4181475"/>
          </a:xfrm>
          <a:prstGeom prst="rect">
            <a:avLst/>
          </a:prstGeom>
        </p:spPr>
      </p:pic>
      <p:sp>
        <p:nvSpPr>
          <p:cNvPr id="6" name="Slide Number Placeholder 5">
            <a:extLst>
              <a:ext uri="{FF2B5EF4-FFF2-40B4-BE49-F238E27FC236}">
                <a16:creationId xmlns:a16="http://schemas.microsoft.com/office/drawing/2014/main" id="{6E785D84-7487-47CD-89BD-FD0FFEBD9B57}"/>
              </a:ext>
            </a:extLst>
          </p:cNvPr>
          <p:cNvSpPr>
            <a:spLocks noGrp="1"/>
          </p:cNvSpPr>
          <p:nvPr>
            <p:ph type="sldNum" sz="quarter" idx="12"/>
          </p:nvPr>
        </p:nvSpPr>
        <p:spPr/>
        <p:txBody>
          <a:bodyPr/>
          <a:lstStyle/>
          <a:p>
            <a:fld id="{F4E780E4-64F7-406B-B7FF-5AFC86C962D4}" type="slidenum">
              <a:rPr lang="en-US" smtClean="0"/>
              <a:pPr/>
              <a:t>9</a:t>
            </a:fld>
            <a:endParaRPr lang="en-US" dirty="0"/>
          </a:p>
        </p:txBody>
      </p:sp>
    </p:spTree>
    <p:extLst>
      <p:ext uri="{BB962C8B-B14F-4D97-AF65-F5344CB8AC3E}">
        <p14:creationId xmlns:p14="http://schemas.microsoft.com/office/powerpoint/2010/main" val="7376252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2048</Words>
  <Application>Microsoft Office PowerPoint</Application>
  <PresentationFormat>Widescreen</PresentationFormat>
  <Paragraphs>153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Arial Black</vt:lpstr>
      <vt:lpstr>Calibri</vt:lpstr>
      <vt:lpstr>Office Theme</vt:lpstr>
      <vt:lpstr>DISUSED SOURCE WORKING GROUP SURVEY ON LICENSEE PARTICIPATION IN A POTENTIAL SECURE EXCHANGE PROGRAM FOR DISUSED SEALED SOURCES </vt:lpstr>
      <vt:lpstr>Background</vt:lpstr>
      <vt:lpstr>Response Volume (total as of 4/14/19 = 107)</vt:lpstr>
      <vt:lpstr>Q1: Do you have sealed sources in storage?</vt:lpstr>
      <vt:lpstr>Q2: Would you consider registering your disused sealed source in a secure sealed source exchange program (similar to the program previously overseen by the Conference of Radiation Control Program Directors)?</vt:lpstr>
      <vt:lpstr>Q3: Do you have more than one source that you would register? </vt:lpstr>
      <vt:lpstr>Q4: Do you think a secure sealed source program would be beneficial?</vt:lpstr>
      <vt:lpstr>Q5: Would you use such a program to obtain sealed sources?</vt:lpstr>
      <vt:lpstr>Q6: Please enter your state.</vt:lpstr>
      <vt:lpstr>Q7: Describe what would encourage you to participate in a secure source exchange program. (90 responses)</vt:lpstr>
      <vt:lpstr>Q7: Describe what would encourage you to participate in a secure source exchange program. (continued)</vt:lpstr>
      <vt:lpstr>Q7: Describe what would encourage you to participate in a secure source exchange program. (continued)</vt:lpstr>
      <vt:lpstr>Q7: Describe what would encourage you to participate in a secure source exchange program. (continued)</vt:lpstr>
      <vt:lpstr>Q8: Add any additional comments here. (29 responses)</vt:lpstr>
      <vt:lpstr>Q8: Add any additional comments here.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Cecilia Snyder</dc:creator>
  <cp:lastModifiedBy>Cecilia Snyder</cp:lastModifiedBy>
  <cp:revision>21</cp:revision>
  <dcterms:created xsi:type="dcterms:W3CDTF">2016-01-17T00:04:51Z</dcterms:created>
  <dcterms:modified xsi:type="dcterms:W3CDTF">2019-04-13T23:35:50Z</dcterms:modified>
</cp:coreProperties>
</file>