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08" r:id="rId3"/>
    <p:sldMasterId id="2147483696" r:id="rId4"/>
    <p:sldMasterId id="2147483684" r:id="rId5"/>
  </p:sldMasterIdLst>
  <p:notesMasterIdLst>
    <p:notesMasterId r:id="rId37"/>
  </p:notesMasterIdLst>
  <p:sldIdLst>
    <p:sldId id="271" r:id="rId6"/>
    <p:sldId id="272" r:id="rId7"/>
    <p:sldId id="285" r:id="rId8"/>
    <p:sldId id="302" r:id="rId9"/>
    <p:sldId id="287" r:id="rId10"/>
    <p:sldId id="288" r:id="rId11"/>
    <p:sldId id="284" r:id="rId12"/>
    <p:sldId id="289" r:id="rId13"/>
    <p:sldId id="292" r:id="rId14"/>
    <p:sldId id="290" r:id="rId15"/>
    <p:sldId id="291" r:id="rId16"/>
    <p:sldId id="293" r:id="rId17"/>
    <p:sldId id="286" r:id="rId18"/>
    <p:sldId id="298" r:id="rId19"/>
    <p:sldId id="299" r:id="rId20"/>
    <p:sldId id="303" r:id="rId21"/>
    <p:sldId id="312" r:id="rId22"/>
    <p:sldId id="311" r:id="rId23"/>
    <p:sldId id="304" r:id="rId24"/>
    <p:sldId id="296" r:id="rId25"/>
    <p:sldId id="297" r:id="rId26"/>
    <p:sldId id="264" r:id="rId27"/>
    <p:sldId id="294" r:id="rId28"/>
    <p:sldId id="305" r:id="rId29"/>
    <p:sldId id="306" r:id="rId30"/>
    <p:sldId id="307" r:id="rId31"/>
    <p:sldId id="257" r:id="rId32"/>
    <p:sldId id="308" r:id="rId33"/>
    <p:sldId id="295" r:id="rId34"/>
    <p:sldId id="310" r:id="rId35"/>
    <p:sldId id="309" r:id="rId3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2337" tIns="46166" rIns="92337" bIns="461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2337" tIns="46166" rIns="92337" bIns="461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16FF6C-5DD5-49C8-9D25-B170850E6809}" type="datetimeFigureOut">
              <a:rPr lang="en-US"/>
              <a:pPr>
                <a:defRPr/>
              </a:pPr>
              <a:t>5/31/2015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2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7" tIns="46166" rIns="92337" bIns="461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0875"/>
            <a:ext cx="5680075" cy="4224338"/>
          </a:xfrm>
          <a:prstGeom prst="rect">
            <a:avLst/>
          </a:prstGeom>
        </p:spPr>
        <p:txBody>
          <a:bodyPr vert="horz" lIns="92337" tIns="46166" rIns="92337" bIns="4616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2337" tIns="46166" rIns="92337" bIns="461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2337" tIns="46166" rIns="92337" bIns="461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6CC27A-3DC1-4DAC-9D67-26FCEE829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92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90512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043613"/>
            <a:ext cx="609600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6050037"/>
            <a:ext cx="6019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D187-C7B2-4376-A509-CA68FC9A7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821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9225B-9F7C-43EA-B0A8-8C982DA5B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65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1CFA-B6C8-4630-B19F-E53E132E3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036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7C82-078F-4266-8B35-00E7ADFAC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7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0F9F-8915-4A20-A7E5-249D498FA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0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F0A4-8469-48E9-AD07-D55B812F5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2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3C2A6-A8C0-4695-AE0B-CEA04A15F2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55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F5DE-86EB-438A-A571-C03FF8200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3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28F1-6E5A-41C0-8C88-7663B969B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04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29FA-14D7-4F68-BD9C-70A68DB26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6038850"/>
            <a:ext cx="479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667000" cy="365125"/>
          </a:xfrm>
        </p:spPr>
        <p:txBody>
          <a:bodyPr/>
          <a:lstStyle>
            <a:lvl1pPr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45F91-A0D2-4C5D-9311-C441E9F44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068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05B1-7120-403F-BD9D-EFB1A6D8E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4A73-7A4F-44C5-8421-3CD4AD0E3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13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9E58-4914-4F63-8741-4179DBDB1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57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EE48-023A-4987-8071-8F623C23D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42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561C-F391-44F2-8291-0B76F1A34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55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5F43-8D9B-4713-83F2-170C59202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49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40D1-75BE-4302-846A-14C3A9504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78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A6B9-ACE4-4D04-893B-3EB0214F6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75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D0D3-4C42-4EAC-83EB-1BBEAED68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10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CF65-3ABC-4493-A8F5-ACB3BAE4EC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4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4416AA-5D6F-4267-B892-5A0282901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9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DB1F-1D3F-4560-B5B5-88509E659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14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53BE-CF20-4F4F-ACAC-159A1D95A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56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0167-8023-4A3A-8678-6CD662061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0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27B8-DE18-437A-A6A3-A97CEE1D0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01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44AB-1632-4C1B-915C-E6DD85B0C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33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8D1C-366C-4A7E-8D3F-AF3C59B25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91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94E0-E1DD-4AAE-B529-221FD8C34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14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D820-0984-4DE2-87D4-908ED3864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4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4822-63E5-4EC4-8A99-BB11F55D5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84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F432-ED57-46D7-BA10-A13C8453A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2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B015EA-68C9-4422-9921-D65EDD476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7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5110-4829-48AD-BE8E-5B1788C8E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08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56A4-510A-4FD4-8BB6-0D093C144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81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7EF5-8C70-44FF-BF58-DA5535601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5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1FC6-F027-4BC1-B84D-97B0F5E37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64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4FEA-A67C-4B8B-8958-49000AA67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16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8C44-F67D-4362-8915-50172998C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42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9C97-1284-46F7-92F3-5C60BDC96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87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4FFE-1C73-4170-B1BE-500F4D190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6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EE2E-C474-4B42-9E97-C69CFE7E7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92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6C9A-E381-4922-BAB2-5E3EB5B3C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0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768806-3C5E-4FE6-A5B3-6500FAB17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234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B20E-6EBE-4213-9AA2-87B04E80F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24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82B1-D52B-4608-98D2-B903E628C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35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158A-BD38-444D-89D6-001DB52BD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50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0C90-33D7-4962-B069-3848D4602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886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9872-CFC4-497F-8880-741467423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80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97D0-E1C1-4DE0-83C9-2D868E841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72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9550-08B9-4400-902F-7F13797AD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16A5-01E9-4E34-B0EC-0EEDDAB75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670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CC23E2-8E8C-4003-BDC7-0ECF561D3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425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4119-C835-4C15-88AB-0405E7266C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516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E8C5D115-8A50-432A-88AA-A2C9AAA84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6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694EBB-7CD3-4474-B4F8-83F7DE7D2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44" r:id="rId6"/>
    <p:sldLayoutId id="2147483794" r:id="rId7"/>
    <p:sldLayoutId id="2147483743" r:id="rId8"/>
    <p:sldLayoutId id="2147483795" r:id="rId9"/>
    <p:sldLayoutId id="2147483742" r:id="rId10"/>
    <p:sldLayoutId id="2147483796" r:id="rId11"/>
    <p:sldLayoutId id="214748374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23CDD6-04B5-4028-B2E0-3704EA983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E8DF27-7898-43A4-B80D-CDDC15E1D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58" r:id="rId9"/>
    <p:sldLayoutId id="2147483757" r:id="rId10"/>
    <p:sldLayoutId id="214748375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C5F768-6AF3-4F43-BF83-5B9C133EF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79D4F0-295B-4F08-88DF-1D60B4D80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6" r:id="rId3"/>
    <p:sldLayoutId id="2147483785" r:id="rId4"/>
    <p:sldLayoutId id="2147483784" r:id="rId5"/>
    <p:sldLayoutId id="2147483783" r:id="rId6"/>
    <p:sldLayoutId id="2147483782" r:id="rId7"/>
    <p:sldLayoutId id="2147483781" r:id="rId8"/>
    <p:sldLayoutId id="2147483780" r:id="rId9"/>
    <p:sldLayoutId id="2147483779" r:id="rId10"/>
    <p:sldLayoutId id="214748377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cad=rja&amp;uact=8&amp;ved=0CAcQjRw&amp;url=http://www.vega-americas.com/en/51401.htm&amp;ei=xc5HVfyoC8K4sAXb1oGABw&amp;psig=AFQjCNHFQ2H1gJHYrZJpgfVxCMevzRk8yg&amp;ust=143085573693361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com/url?sa=i&amp;rct=j&amp;q=&amp;esrc=s&amp;source=images&amp;cd=&amp;cad=rja&amp;uact=8&amp;ved=0CAcQjRw&amp;url=http://www.nrc.gov/security/byproduct/ismp/nsts.html&amp;ei=Oc1HVZLEIorUsAWV8IGQAQ&amp;bvm=bv.92291466,d.b2w&amp;psig=AFQjCNFoCXTS2tpu_JORJZaPDl_qCThGNg&amp;ust=143085534716172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458200" cy="5172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LOW-LEVEL RADIOACTIVE WASTE FORUM, INC.</a:t>
            </a:r>
            <a:br>
              <a:rPr lang="en-US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en-US" sz="4000" dirty="0" smtClean="0"/>
              <a:t>CRCPD and DSWG Survey of State Program Directors</a:t>
            </a:r>
            <a:endParaRPr lang="en-US" altLang="en-US" sz="4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3048000" y="6049963"/>
            <a:ext cx="6019800" cy="685800"/>
          </a:xfrm>
        </p:spPr>
        <p:txBody>
          <a:bodyPr/>
          <a:lstStyle/>
          <a:p>
            <a:r>
              <a:rPr lang="en-US" altLang="en-US" sz="1600" b="1" smtClean="0">
                <a:latin typeface="Arial" charset="0"/>
                <a:cs typeface="Arial" charset="0"/>
              </a:rPr>
              <a:t>CRCPD Annual Meeting</a:t>
            </a:r>
          </a:p>
          <a:p>
            <a:r>
              <a:rPr lang="en-US" altLang="en-US" sz="1600" b="1" smtClean="0">
                <a:latin typeface="Arial" charset="0"/>
                <a:cs typeface="Arial" charset="0"/>
              </a:rPr>
              <a:t>St. Louis, MO		May 17-21, 2015</a:t>
            </a: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0"/>
            <a:ext cx="990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01319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Reuse and Recycling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CA29EB9-8837-4EDC-9896-3044A1B8779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2532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CRCPD should conduct a study on reuse and recycling opportunities.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85.7% High or Medium,</a:t>
            </a: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57.1% Medium </a:t>
            </a:r>
          </a:p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EPA should conduct a study on reuse and recycling opportunities.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83.3% High or Medium,</a:t>
            </a: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45.2% Medium </a:t>
            </a:r>
          </a:p>
        </p:txBody>
      </p:sp>
      <p:pic>
        <p:nvPicPr>
          <p:cNvPr id="22533" name="Picture 5" descr="E:\RaysStuff\HealthPhysics\recycle nucl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8350"/>
            <a:ext cx="17526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Source Exchange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B53143E-1D41-4CAD-8853-E075E5130BE2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3556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CRCPD should develop a secure source exchange registry.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90.5% High or Medium, 47.6% Medium</a:t>
            </a:r>
          </a:p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A federal entity should provide funding.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90.4% High or Medium, 57.1% High </a:t>
            </a: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135207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11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“Sham Recycling” Prevention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8462E1-7063-42AF-9DFF-5F16085DB1F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5604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/>
          <a:lstStyle/>
          <a:p>
            <a:pPr marL="0" indent="0">
              <a:spcBef>
                <a:spcPts val="200"/>
              </a:spcBef>
              <a:buFont typeface="Wingdings" pitchFamily="2" charset="2"/>
              <a:buNone/>
            </a:pPr>
            <a:r>
              <a:rPr lang="en-US" altLang="en-US" b="1" smtClean="0">
                <a:solidFill>
                  <a:srgbClr val="0070C0"/>
                </a:solidFill>
                <a:latin typeface="Arial" charset="0"/>
                <a:cs typeface="Arial" charset="0"/>
              </a:rPr>
              <a:t>NRC should establish policies and procedures to ensure that recycling operations are not disguises for waste brokering or long term storage of disused sources that are unlikely to be recycled. – </a:t>
            </a:r>
            <a:r>
              <a:rPr lang="en-US" altLang="en-US" b="1" smtClean="0">
                <a:latin typeface="Arial" charset="0"/>
                <a:cs typeface="Arial" charset="0"/>
              </a:rPr>
              <a:t>90.5% High or Medium,</a:t>
            </a:r>
            <a:r>
              <a:rPr lang="en-US" altLang="en-US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smtClean="0">
                <a:latin typeface="Arial" charset="0"/>
                <a:cs typeface="Arial" charset="0"/>
              </a:rPr>
              <a:t>61.9% High </a:t>
            </a:r>
          </a:p>
        </p:txBody>
      </p:sp>
      <p:pic>
        <p:nvPicPr>
          <p:cNvPr id="256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394459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12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Rulemaking vs. Policymaking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1E0C02-01EF-4F8A-B3A5-2D1BEC8A09D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7412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My State can take the initiative on policy making.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60.0% Yes</a:t>
            </a:r>
          </a:p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If a rule change is required, NRC will have to change their rules first.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66.7% Yes</a:t>
            </a:r>
          </a:p>
          <a:p>
            <a:pPr>
              <a:spcBef>
                <a:spcPts val="200"/>
              </a:spcBef>
            </a:pPr>
            <a:endParaRPr lang="en-US" altLang="en-US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403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13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Fees to Encourage Disposal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FB11CDF-26E3-40BD-9CFA-E74DEB7C301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174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NRC and States should assess these fees.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80.0% Medium or Low, 47.5% Medium 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My State has fees like this or plans to add fees. –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 82.5% No (7 States Yes)</a:t>
            </a:r>
          </a:p>
        </p:txBody>
      </p:sp>
      <p:pic>
        <p:nvPicPr>
          <p:cNvPr id="31749" name="Picture 4" descr="E:\RaysStuff\HealthPhysics\mone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240213"/>
            <a:ext cx="34925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14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7235825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Financial Assurance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AFFF24B-9280-4352-9FB2-9F842861DDA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277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NRC needs to update FA rules to align with costs.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89.5% High or Medium, 63.2% High 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My State has or has plans to require additional FA.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81.6% No (7 States Yes)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The current system for determining when FA is required is adequate.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55.6% No </a:t>
            </a:r>
          </a:p>
        </p:txBody>
      </p:sp>
      <p:pic>
        <p:nvPicPr>
          <p:cNvPr id="32773" name="Picture 4" descr="E:\RaysStuff\HealthPhysics\paperback-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15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Financial Assurance by IAEA Category</a:t>
            </a:r>
            <a:endParaRPr lang="en-US" alt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D5919CF-D70E-44E3-A754-FA4D711AE29B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200" b="1" dirty="0" smtClean="0">
                <a:latin typeface="Arial" charset="0"/>
                <a:cs typeface="Arial" charset="0"/>
              </a:rPr>
              <a:t>To Encourage Timely Disposal;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NRC should require FA for all Category 1 &amp; 2 Sources. – 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78.9% High or Medium, 63.2% High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32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NRC </a:t>
            </a:r>
            <a:r>
              <a:rPr lang="en-US" altLang="en-US" sz="3200" b="1" dirty="0">
                <a:solidFill>
                  <a:srgbClr val="00B050"/>
                </a:solidFill>
                <a:latin typeface="Arial" charset="0"/>
                <a:cs typeface="Arial" charset="0"/>
              </a:rPr>
              <a:t>should require FA for all Category 1, 2 &amp; 3 Sources</a:t>
            </a:r>
            <a:r>
              <a:rPr lang="en-US" altLang="en-US" sz="32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. – </a:t>
            </a:r>
            <a:r>
              <a:rPr lang="en-US" altLang="en-US" sz="3200" b="1" dirty="0">
                <a:latin typeface="Arial" charset="0"/>
                <a:cs typeface="Arial" charset="0"/>
              </a:rPr>
              <a:t>68.4% Medium or Low, 36.8% 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16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Licensing Category 3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D5919CF-D70E-44E3-A754-FA4D711AE29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All Category 3 sources should be SL.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76.3% High or Medium, 42.1% High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My State requires all Category 3 sources to be SL.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15.8% Yes (6 States)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My State requires all “GL devices” to be under SL.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24.3% Yes (9 States)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NRC would need to put it in rule before my State can act.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56.8% Yes</a:t>
            </a:r>
          </a:p>
          <a:p>
            <a:pPr>
              <a:buFont typeface="Wingdings" pitchFamily="2" charset="2"/>
              <a:buNone/>
            </a:pPr>
            <a:r>
              <a:rPr lang="en-US" altLang="en-US" sz="2600" b="1" dirty="0" smtClean="0"/>
              <a:t>“Colorado already requires specific licensing for generally licensed devices of Category 3.5 or higher.”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17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  <p:extLst>
      <p:ext uri="{BB962C8B-B14F-4D97-AF65-F5344CB8AC3E}">
        <p14:creationId xmlns:p14="http://schemas.microsoft.com/office/powerpoint/2010/main" val="1557578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dirty="0" smtClean="0">
                <a:latin typeface="Arial" charset="0"/>
                <a:cs typeface="Arial" charset="0"/>
              </a:rPr>
              <a:t>Security of Category 3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D5919CF-D70E-44E3-A754-FA4D711AE29B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200" b="1" dirty="0" smtClean="0">
                <a:latin typeface="Arial" charset="0"/>
                <a:cs typeface="Arial" charset="0"/>
              </a:rPr>
              <a:t>Should the following be subject to greater security: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  <a:cs typeface="Arial" charset="0"/>
              </a:rPr>
              <a:t>Category 3 sources, such as Am/Be sources</a:t>
            </a:r>
            <a:r>
              <a:rPr lang="en-US" alt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 – 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47.4% Medium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3200" b="1" dirty="0">
                <a:solidFill>
                  <a:srgbClr val="00B050"/>
                </a:solidFill>
                <a:latin typeface="Arial" charset="0"/>
                <a:cs typeface="Arial" charset="0"/>
              </a:rPr>
              <a:t>Licensees with Category 3 sources that exceed Category 2 when combined</a:t>
            </a:r>
            <a:r>
              <a:rPr lang="en-US" altLang="en-US" sz="32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. – </a:t>
            </a:r>
            <a:r>
              <a:rPr lang="en-US" altLang="en-US" sz="3200" b="1" dirty="0">
                <a:latin typeface="Arial" charset="0"/>
                <a:cs typeface="Arial" charset="0"/>
              </a:rPr>
              <a:t>36.8% for both High &amp; Medium</a:t>
            </a:r>
            <a:endParaRPr lang="en-US" alt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18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  <p:extLst>
      <p:ext uri="{BB962C8B-B14F-4D97-AF65-F5344CB8AC3E}">
        <p14:creationId xmlns:p14="http://schemas.microsoft.com/office/powerpoint/2010/main" val="4001067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Category 3 Source 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A229E6-1274-4D9E-A104-2FD18D2FB856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All Category 3 sources should in principle be tracked by NRC. – 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76.3% Medium or Low, 39.5% Medium 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2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NRC should expand the NSTS to track Category 3 sources. – 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42.1% for both Medium and Low</a:t>
            </a:r>
          </a:p>
          <a:p>
            <a:pPr algn="ctr">
              <a:buFont typeface="Wingdings" pitchFamily="2" charset="2"/>
              <a:buNone/>
            </a:pPr>
            <a:endParaRPr lang="en-US" altLang="en-US" sz="2600" b="1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cs typeface="Arial" charset="0"/>
              </a:rPr>
              <a:t>“I disagree that Cat 3 sources should be tracked using something like NSTS. Our licensees notify us when sources are lost or stolen, regardless of whether they are part of the NSTS.”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19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dirty="0" smtClean="0">
                <a:latin typeface="Arial" charset="0"/>
                <a:cs typeface="Arial" charset="0"/>
              </a:rPr>
              <a:t>Survey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2172E7D-24CD-498B-93F0-F5E2414B515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Font typeface="Wingdings" pitchFamily="2" charset="2"/>
              <a:buNone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The DSWG and CRCPD E-34 Committee coordinated to prepare a list of questions to identify potential improvements to the States’ management of disused sealed sources.</a:t>
            </a:r>
          </a:p>
          <a:p>
            <a:pPr marL="0" indent="0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2669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Storage Time Limits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CA3F1A-F543-4FA8-BC3A-D82DC1FDDCDF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NRC and States should put a time limit on the storage of disused sources.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80.0% High or Medium,</a:t>
            </a: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47.5% High </a:t>
            </a:r>
          </a:p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2 Years is enough time to arrange disposal. -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66.7% Yes</a:t>
            </a:r>
          </a:p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My State has plans to implement storage time limits.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15.0% Yes (6 States)</a:t>
            </a:r>
            <a:endParaRPr lang="en-US" altLang="en-US" sz="22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algn="ctr">
              <a:spcBef>
                <a:spcPts val="200"/>
              </a:spcBef>
              <a:buFont typeface="Wingdings" pitchFamily="2" charset="2"/>
              <a:buNone/>
            </a:pPr>
            <a:r>
              <a:rPr lang="en-US" altLang="en-US" sz="2500" b="1" dirty="0" smtClean="0">
                <a:cs typeface="Arial" charset="0"/>
              </a:rPr>
              <a:t>“Consideration may be necessary to allow a licensee more than two years (with a potential limit of five years)…”</a:t>
            </a:r>
          </a:p>
        </p:txBody>
      </p:sp>
      <p:pic>
        <p:nvPicPr>
          <p:cNvPr id="28677" name="Picture 5" descr="E:\RaysStuff\HealthPhysics\timelim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"/>
            <a:ext cx="111601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20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GL 2-Year Storage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B144969-5F84-4FDD-BFC0-EAB1CFC761F2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It should be actively enforced. -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75.0% High or Medium,</a:t>
            </a: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42.5% High </a:t>
            </a:r>
          </a:p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My State tracks GL sources in storage and actively enforces the rule. -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62.5% No</a:t>
            </a:r>
          </a:p>
        </p:txBody>
      </p:sp>
      <p:pic>
        <p:nvPicPr>
          <p:cNvPr id="29701" name="Picture 2" descr="http://www.vega-americas.com/images/layoutimages/VEGA_density_gauge_on_pipe_rdax_217x163_8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56038"/>
            <a:ext cx="29813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21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Manufacturers and Suppliers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158AE6-4D34-48A3-AECE-01B76DCE88AC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072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Manufacturers and suppliers should dispose of sources annually that have no recycle or reuse value. - 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83.3% High or Medium, 50.0% High </a:t>
            </a:r>
            <a:endParaRPr lang="en-US" altLang="en-US" sz="2800" b="1" dirty="0" smtClean="0"/>
          </a:p>
          <a:p>
            <a:pPr marL="0" indent="0" algn="ctr">
              <a:buFont typeface="Wingdings" pitchFamily="2" charset="2"/>
              <a:buNone/>
            </a:pPr>
            <a:endParaRPr lang="en-US" altLang="en-US" b="1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altLang="en-US" b="1" dirty="0" smtClean="0"/>
              <a:t>“Manufacturers and distributors need to be encouraged to help licensees dispose of unwanted sources.“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22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Disused Source Inspections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39E0140-CB63-4EB7-A002-1825840C0D9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6628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NRC and States should develop inspection procedures to identify disused sources in long term storage.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83.3% High or Medium,</a:t>
            </a: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50.0% Medium </a:t>
            </a:r>
          </a:p>
        </p:txBody>
      </p:sp>
      <p:pic>
        <p:nvPicPr>
          <p:cNvPr id="2662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34178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23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473825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“Use Status” Field in NSTS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99D69D7-9AFC-421E-ADEE-ADBAE09F060F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NRC should make this field mandatory. –</a:t>
            </a:r>
            <a:r>
              <a:rPr lang="en-US" altLang="en-US" sz="32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86.4% High or Medium, 48.6% Medium 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2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My State notified licensees to start using this field. –</a:t>
            </a:r>
            <a:r>
              <a:rPr lang="en-US" alt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72.2% No</a:t>
            </a:r>
          </a:p>
          <a:p>
            <a:pPr>
              <a:buFont typeface="Wingdings" pitchFamily="2" charset="2"/>
              <a:buNone/>
            </a:pPr>
            <a:endParaRPr lang="en-US" altLang="en-US" b="1" dirty="0" smtClean="0"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2800" b="1" dirty="0" smtClean="0">
                <a:cs typeface="Arial" charset="0"/>
              </a:rPr>
              <a:t>“If the NRC wants a status for each source then they should require that field to be filled before they allow the licensee to leave that page.”</a:t>
            </a:r>
          </a:p>
        </p:txBody>
      </p:sp>
      <p:pic>
        <p:nvPicPr>
          <p:cNvPr id="37893" name="Picture 2" descr="http://www.nrc.gov/security/byproduct/ismp/nsts/nsts-logo-201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286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24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Type B Containers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0E8AA2-83D1-47DA-B6A9-3053D5BE7BC4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NRC and DOT should work to improve availability.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76.3% High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NNSA should assess container availability.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63.2% High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NNSA should assess foreign made packages to fill the shortage.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60.5% High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NRC and DOT should expedite approval of foreign containers.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57.9% High</a:t>
            </a:r>
            <a:endParaRPr lang="en-US" altLang="en-US" sz="3300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25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Container Expiration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E5C052-2C3B-4004-B0D5-235C986226A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994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DOT and NRC should develop a process that will provide licensees and States at least one year advance notice of container certificate expiration. -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60% High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3600" b="1" dirty="0" smtClean="0">
              <a:latin typeface="Arial" charset="0"/>
              <a:cs typeface="Arial" charset="0"/>
            </a:endParaRPr>
          </a:p>
        </p:txBody>
      </p:sp>
      <p:pic>
        <p:nvPicPr>
          <p:cNvPr id="39941" name="Picture 2" descr="C:\Users\RFLEMI~1\AppData\Local\Temp\~MyBitma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3759200"/>
            <a:ext cx="24542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26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Concentration Averaging BTP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0B9CB9-59A1-4C81-800D-8DDF66C1C6A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198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States with disposal sites should implement the new BTP.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56.4% Medium </a:t>
            </a: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971800"/>
            <a:ext cx="431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27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Texas Radioactive Waste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6AA866-F41B-4D97-964F-38F7DDF4F18F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The decision to allow out-of-compact waste has been important. – 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94.6% Yes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2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My State (for those that can) will encourage licensees to send waste to the Texas Compact Facility. – 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93.3% Yes</a:t>
            </a:r>
          </a:p>
          <a:p>
            <a:pPr>
              <a:buFont typeface="Wingdings" pitchFamily="2" charset="2"/>
              <a:buNone/>
            </a:pPr>
            <a:endParaRPr lang="en-US" altLang="en-US" sz="3600" b="1" dirty="0" smtClean="0">
              <a:latin typeface="Arial" charset="0"/>
              <a:cs typeface="Arial" charset="0"/>
            </a:endParaRPr>
          </a:p>
        </p:txBody>
      </p:sp>
      <p:pic>
        <p:nvPicPr>
          <p:cNvPr id="40965" name="Picture 4" descr="E:\RaysStuff\HealthPhysics\WasteControlSpecialists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4267200"/>
            <a:ext cx="30813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235700"/>
            <a:ext cx="457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28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Foreign Source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CED7991-F0CC-4B0E-84C2-789235F159A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NRC should reconsider its foreign source importation policy.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57.1% Medium</a:t>
            </a:r>
            <a:endParaRPr lang="en-US" altLang="en-US" sz="30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Only if the importer can guarantee reuse in the US.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80.9% High or Medium, 45.2% Medium </a:t>
            </a:r>
            <a:endParaRPr lang="en-US" altLang="en-US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200"/>
              </a:spcBef>
              <a:buFont typeface="Wingdings" pitchFamily="2" charset="2"/>
              <a:buNone/>
            </a:pPr>
            <a:endParaRPr lang="en-US" altLang="en-US" b="1" dirty="0" smtClean="0"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en-US" altLang="en-US" b="1" dirty="0" smtClean="0">
                <a:cs typeface="Arial" charset="0"/>
              </a:rPr>
              <a:t>“Requiring a guarantee of use for an imported source is probably futile. At least their security can be better assured here in the US. 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235700"/>
            <a:ext cx="4572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293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4CD4EC-E886-401E-AEF6-754BAA24ED42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388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/>
          <a:lstStyle/>
          <a:p>
            <a:pPr>
              <a:spcBef>
                <a:spcPts val="200"/>
              </a:spcBef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42 State Radiation Control Program Directors responded representing 38 States.</a:t>
            </a:r>
          </a:p>
          <a:p>
            <a:pPr>
              <a:spcBef>
                <a:spcPts val="200"/>
              </a:spcBef>
              <a:buFont typeface="Wingdings" pitchFamily="2" charset="2"/>
              <a:buChar char="q"/>
            </a:pPr>
            <a:r>
              <a:rPr lang="en-US" altLang="en-US" sz="3000" b="1" dirty="0" smtClean="0">
                <a:latin typeface="Arial" charset="0"/>
                <a:cs typeface="Arial" charset="0"/>
              </a:rPr>
              <a:t>Responses were given as either High, Medium or Low priority or Yes or No answers depending on the type of question.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35500"/>
            <a:ext cx="2232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Arial" charset="0"/>
                <a:cs typeface="Arial" charset="0"/>
              </a:rPr>
              <a:t>Possible Future CRCPD/DSWG Projects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4037D25-8422-4F34-8552-D785F1CC9EA5}" type="slidenum">
              <a:rPr lang="en-US" sz="1400" b="1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Consider the possibility of a CRCPD-led life-cycle cost education program. </a:t>
            </a:r>
            <a:endParaRPr lang="en-US" altLang="en-US" sz="3000" b="1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Consider the possibility of a CRCPD-led reuse/recycle and source exchange program.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Survey the Directors to rank priorities more precisely.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Survey other stakeholder groups.</a:t>
            </a:r>
            <a:endParaRPr lang="en-US" altLang="en-US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>
                <a:solidFill>
                  <a:srgbClr val="513E1B"/>
                </a:solidFill>
              </a:rPr>
              <a:t>30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For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D2350CD-73F1-44BC-9AEE-133072D452B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b="1" dirty="0">
                <a:solidFill>
                  <a:srgbClr val="0070C0"/>
                </a:solidFill>
                <a:latin typeface="Arial"/>
                <a:cs typeface="Arial"/>
              </a:rPr>
              <a:t>LLW Forum </a:t>
            </a:r>
            <a:r>
              <a:rPr lang="en-US" sz="30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3000" b="1" dirty="0">
                <a:solidFill>
                  <a:srgbClr val="0070C0"/>
                </a:solidFill>
                <a:latin typeface="Arial"/>
                <a:cs typeface="Arial"/>
              </a:rPr>
              <a:t>(754) 779-7551 </a:t>
            </a:r>
            <a:r>
              <a:rPr lang="en-US" sz="3000" b="1" dirty="0">
                <a:latin typeface="Arial"/>
                <a:cs typeface="Arial"/>
              </a:rPr>
              <a:t> LLWForumInc@aol.com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b="1" dirty="0" smtClean="0">
                <a:solidFill>
                  <a:srgbClr val="0070C0"/>
                </a:solidFill>
                <a:latin typeface="Arial"/>
                <a:cs typeface="Arial"/>
              </a:rPr>
              <a:t>CRCPD (502) 227-4543 </a:t>
            </a:r>
            <a:r>
              <a:rPr lang="en-US" sz="3000" b="1" dirty="0" smtClean="0">
                <a:latin typeface="Arial"/>
                <a:cs typeface="Arial"/>
              </a:rPr>
              <a:t>CRCPD.org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000" b="1" dirty="0" smtClean="0">
                <a:solidFill>
                  <a:srgbClr val="0070C0"/>
                </a:solidFill>
                <a:latin typeface="Arial"/>
                <a:cs typeface="Arial"/>
              </a:rPr>
              <a:t>Ray </a:t>
            </a:r>
            <a:r>
              <a:rPr lang="en-US" sz="3000" b="1" dirty="0">
                <a:solidFill>
                  <a:srgbClr val="0070C0"/>
                </a:solidFill>
                <a:latin typeface="Arial"/>
                <a:cs typeface="Arial"/>
              </a:rPr>
              <a:t>Fleming at (512) 834-6688 </a:t>
            </a:r>
            <a:r>
              <a:rPr lang="en-US" sz="3000" b="1" dirty="0" smtClean="0">
                <a:solidFill>
                  <a:srgbClr val="0070C0"/>
                </a:solidFill>
                <a:latin typeface="Arial"/>
                <a:cs typeface="Arial"/>
              </a:rPr>
              <a:t>x2206 </a:t>
            </a:r>
            <a:r>
              <a:rPr lang="en-US" sz="3000" b="1" dirty="0" smtClean="0">
                <a:latin typeface="Arial"/>
                <a:cs typeface="Arial"/>
              </a:rPr>
              <a:t>Ray.fleming@dshs.state.tx.us</a:t>
            </a:r>
            <a:endParaRPr lang="en-US" sz="3000" b="1" dirty="0">
              <a:latin typeface="Arial"/>
              <a:cs typeface="Arial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3000" dirty="0" smtClean="0"/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Updates Visit 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www.disusedsources.org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>
                <a:solidFill>
                  <a:srgbClr val="513E1B"/>
                </a:solidFill>
              </a:rPr>
              <a:t>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latin typeface="Arial"/>
                <a:cs typeface="Arial"/>
              </a:rPr>
              <a:t>CRCPD Orphan Source and SCATR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BF5153-7E33-441D-AFDC-7C6A5EA04F7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These programs should continue to be funded.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82.9% High Priority, 0% Low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The respondent distributed CRCPD literature for the 2014-2015 effort. -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71.4% Yes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My State runs its own program.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11.9% Yes (5 States)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endParaRPr lang="en-US" altLang="en-US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en-US" altLang="en-US" sz="2800" b="1" dirty="0" smtClean="0">
                <a:cs typeface="Arial" charset="0"/>
              </a:rPr>
              <a:t>“Many of our licensees have taken advantage of the orphan source and SCATR programs.“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8437" name="Picture 8" descr="E:\RaysStuff\HealthPhysics\CRC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001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>
                <a:solidFill>
                  <a:srgbClr val="513E1B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OSRP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BCAFF1D-DC59-4669-AECA-08A9151AC4B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460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OSRP should continue to be funded. – </a:t>
            </a:r>
            <a:r>
              <a:rPr lang="en-US" altLang="en-US" sz="2800" b="1" dirty="0" smtClean="0">
                <a:latin typeface="Arial" charset="0"/>
                <a:cs typeface="Arial" charset="0"/>
              </a:rPr>
              <a:t>78.6% High, 0% Low</a:t>
            </a:r>
          </a:p>
          <a:p>
            <a:pPr>
              <a:spcBef>
                <a:spcPts val="200"/>
              </a:spcBef>
            </a:pPr>
            <a:r>
              <a:rPr lang="en-US" altLang="en-US" sz="28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DOE/NNSA should collect GTCC sources. – </a:t>
            </a:r>
            <a:r>
              <a:rPr lang="en-US" altLang="en-US" sz="2800" b="1" dirty="0" smtClean="0">
                <a:latin typeface="Arial" charset="0"/>
                <a:cs typeface="Arial" charset="0"/>
              </a:rPr>
              <a:t>90.5% High</a:t>
            </a:r>
          </a:p>
          <a:p>
            <a:pPr>
              <a:spcBef>
                <a:spcPts val="2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DOE/NNSA should ensure compliance with State and Compact Requirements. – </a:t>
            </a:r>
            <a:r>
              <a:rPr lang="en-US" altLang="en-US" sz="2800" b="1" dirty="0" smtClean="0">
                <a:latin typeface="Arial" charset="0"/>
                <a:cs typeface="Arial" charset="0"/>
              </a:rPr>
              <a:t>90.5% High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9461" name="Picture 5" descr="E:\RaysStuff\HealthPhysics\OSRPbanner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81840"/>
            <a:ext cx="5332413" cy="211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E:\RaysStuff\HealthPhysics\logo-nnsa-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225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>
                <a:solidFill>
                  <a:srgbClr val="513E1B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400" b="1" smtClean="0">
                <a:latin typeface="Arial" charset="0"/>
                <a:cs typeface="Arial" charset="0"/>
              </a:rPr>
              <a:t>DoD’s Restrictive Acceptance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08E0E84-1825-494A-B09A-F0D991B1B52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buFont typeface="Wingdings" pitchFamily="2" charset="2"/>
              <a:buChar char="q"/>
            </a:pPr>
            <a:r>
              <a:rPr lang="en-US" alt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Has your State been affected by DoD’s more restrictive acceptance policy? - </a:t>
            </a:r>
            <a:r>
              <a:rPr lang="en-US" altLang="en-US" sz="2800" b="1" dirty="0" smtClean="0">
                <a:latin typeface="Arial" charset="0"/>
                <a:cs typeface="Arial" charset="0"/>
              </a:rPr>
              <a:t>29.3% Yes</a:t>
            </a:r>
          </a:p>
          <a:p>
            <a:pPr>
              <a:spcBef>
                <a:spcPts val="200"/>
              </a:spcBef>
              <a:buFont typeface="Wingdings" pitchFamily="2" charset="2"/>
              <a:buChar char="q"/>
            </a:pPr>
            <a:r>
              <a:rPr lang="en-US" altLang="en-US" sz="28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Several directors felt strong enough about this problem to comment on it.</a:t>
            </a:r>
          </a:p>
          <a:p>
            <a:pPr algn="ctr">
              <a:spcBef>
                <a:spcPts val="200"/>
              </a:spcBef>
              <a:buFont typeface="Wingdings" pitchFamily="2" charset="2"/>
              <a:buNone/>
            </a:pPr>
            <a:endParaRPr lang="en-US" altLang="en-US" sz="25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spcBef>
                <a:spcPts val="200"/>
              </a:spcBef>
              <a:buFont typeface="Wingdings" pitchFamily="2" charset="2"/>
              <a:buNone/>
            </a:pPr>
            <a:r>
              <a:rPr lang="en-US" altLang="en-US" sz="2800" b="1" dirty="0" smtClean="0">
                <a:cs typeface="Arial" charset="0"/>
              </a:rPr>
              <a:t>“More sources from past federal uses should be accepted for disposal by federal entities.”</a:t>
            </a:r>
          </a:p>
          <a:p>
            <a:pPr algn="ctr">
              <a:spcBef>
                <a:spcPts val="200"/>
              </a:spcBef>
              <a:buFont typeface="Wingdings" pitchFamily="2" charset="2"/>
              <a:buNone/>
            </a:pPr>
            <a:endParaRPr lang="en-US" altLang="en-US" sz="2800" b="1" dirty="0" smtClean="0">
              <a:cs typeface="Arial" charset="0"/>
            </a:endParaRPr>
          </a:p>
          <a:p>
            <a:pPr algn="ctr">
              <a:spcBef>
                <a:spcPts val="200"/>
              </a:spcBef>
              <a:buFont typeface="Wingdings" pitchFamily="2" charset="2"/>
              <a:buNone/>
            </a:pPr>
            <a:r>
              <a:rPr lang="en-US" altLang="en-US" sz="2800" b="1" dirty="0" smtClean="0">
                <a:cs typeface="Arial" charset="0"/>
              </a:rPr>
              <a:t>“Our concern is that recycling facilities may no longer be incentivized to report these sources and assure proper dispositioning.“</a:t>
            </a:r>
            <a:endParaRPr lang="en-US" altLang="en-US" sz="2800" dirty="0" smtClean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6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7769225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Alternative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C0645AA-D136-4866-A18C-46C34B4B02D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301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NNSA should continue to support development of alternative technologies.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42.1% for both High &amp; Medium 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NNSA should provide incentives to promote the use of alternative technologies.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76.3% High or Medium, 44.7% Medium </a:t>
            </a:r>
          </a:p>
        </p:txBody>
      </p:sp>
      <p:pic>
        <p:nvPicPr>
          <p:cNvPr id="430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24388"/>
            <a:ext cx="28194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7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Life-cycle Cost Outreach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4C9EB7A-2162-4561-BBBE-F6694E829CF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1508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CRCPD should receive more funding to lead the outreach effort.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88.1% High or Medium,</a:t>
            </a: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52.4% Medium </a:t>
            </a:r>
          </a:p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My State would support this program.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83.3% High</a:t>
            </a:r>
          </a:p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My State has a program.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11.9% Yes (5)</a:t>
            </a:r>
          </a:p>
          <a:p>
            <a:pPr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Licensees should acknowledge in writing that they understand their responsibilities.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45.0% Medium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8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charset="0"/>
                <a:cs typeface="Arial" charset="0"/>
              </a:rPr>
              <a:t>Reuse and Recycling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BE2329-9B6E-4D3D-A4B0-6C77057A8B8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My State has a program to encourage reuse and recycling.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11.9% Yes (5 States)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If there were a program my State would encourage participation.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95.2% Yes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altLang="en-US" sz="3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States and NRC should encourage reuse of sources already in licensees possession. –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90.4% High or Medium, 57.1% High 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buFont typeface="Wingdings" pitchFamily="2" charset="2"/>
              <a:buNone/>
            </a:pPr>
            <a:endParaRPr lang="en-US" altLang="en-US" sz="2500" b="1" dirty="0" smtClean="0"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en-US" altLang="en-US" sz="2800" b="1" dirty="0" smtClean="0">
                <a:cs typeface="Arial" charset="0"/>
              </a:rPr>
              <a:t>“Regardless of the security provided for the storage at a licensee, it is better to have them recycled for active use, or properly disposed.”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235700"/>
            <a:ext cx="45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513E1B"/>
                </a:solidFill>
              </a:rPr>
              <a:t>9</a:t>
            </a:r>
            <a:endParaRPr lang="en-US" altLang="en-US" dirty="0">
              <a:solidFill>
                <a:srgbClr val="513E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35725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13E1B"/>
                </a:solidFill>
              </a:rPr>
              <a:t>CRCPD Annual Meeting St. Louis, MO May 17-21, 2015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5182</TotalTime>
  <Words>1961</Words>
  <Application>Microsoft Office PowerPoint</Application>
  <PresentationFormat>On-screen Show (4:3)</PresentationFormat>
  <Paragraphs>215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Tw Cen MT</vt:lpstr>
      <vt:lpstr>Wingdings</vt:lpstr>
      <vt:lpstr>Wingdings 2</vt:lpstr>
      <vt:lpstr>Median</vt:lpstr>
      <vt:lpstr>3_Custom Design</vt:lpstr>
      <vt:lpstr>2_Custom Design</vt:lpstr>
      <vt:lpstr>1_Custom Design</vt:lpstr>
      <vt:lpstr>Custom Design</vt:lpstr>
      <vt:lpstr>LOW-LEVEL RADIOACTIVE WASTE FORUM, INC.  CRCPD and DSWG Survey of State Program Directors</vt:lpstr>
      <vt:lpstr>Survey Description</vt:lpstr>
      <vt:lpstr>Responses</vt:lpstr>
      <vt:lpstr>CRCPD Orphan Source and SCATR Programs</vt:lpstr>
      <vt:lpstr>OSRP</vt:lpstr>
      <vt:lpstr>DoD’s Restrictive Acceptance Policies</vt:lpstr>
      <vt:lpstr>Alternative Technologies</vt:lpstr>
      <vt:lpstr>Life-cycle Cost Outreach</vt:lpstr>
      <vt:lpstr>Reuse and Recycling Programs</vt:lpstr>
      <vt:lpstr>Reuse and Recycling Study</vt:lpstr>
      <vt:lpstr>Source Exchange Program</vt:lpstr>
      <vt:lpstr>“Sham Recycling” Prevention</vt:lpstr>
      <vt:lpstr>Rulemaking vs. Policymaking</vt:lpstr>
      <vt:lpstr>Fees to Encourage Disposal</vt:lpstr>
      <vt:lpstr>Financial Assurance</vt:lpstr>
      <vt:lpstr>Financial Assurance by IAEA Category</vt:lpstr>
      <vt:lpstr>Licensing Category 3 Sources</vt:lpstr>
      <vt:lpstr>Security of Category 3 Sources</vt:lpstr>
      <vt:lpstr>Category 3 Source Tracking</vt:lpstr>
      <vt:lpstr>Storage Time Limits</vt:lpstr>
      <vt:lpstr>GL 2-Year Storage Rule</vt:lpstr>
      <vt:lpstr>Manufacturers and Suppliers</vt:lpstr>
      <vt:lpstr>Disused Source Inspections</vt:lpstr>
      <vt:lpstr>“Use Status” Field in NSTS</vt:lpstr>
      <vt:lpstr>Type B Containers</vt:lpstr>
      <vt:lpstr>Container Expiration</vt:lpstr>
      <vt:lpstr>Concentration Averaging BTP</vt:lpstr>
      <vt:lpstr>Texas Radioactive Waste Facility</vt:lpstr>
      <vt:lpstr>Foreign Source Policies</vt:lpstr>
      <vt:lpstr>Possible Future CRCPD/DSWG Projects</vt:lpstr>
      <vt:lpstr>For More Information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Disused Sources Working Group Progress Report October 21, 2013</dc:title>
  <dc:creator>Leonard Slosky</dc:creator>
  <cp:lastModifiedBy>Cecilia Snyder</cp:lastModifiedBy>
  <cp:revision>269</cp:revision>
  <cp:lastPrinted>2014-03-08T20:41:10Z</cp:lastPrinted>
  <dcterms:created xsi:type="dcterms:W3CDTF">2013-09-27T22:36:51Z</dcterms:created>
  <dcterms:modified xsi:type="dcterms:W3CDTF">2015-06-01T00:25:53Z</dcterms:modified>
</cp:coreProperties>
</file>